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48" r:id="rId2"/>
    <p:sldMasterId id="2147483722" r:id="rId3"/>
  </p:sldMasterIdLst>
  <p:notesMasterIdLst>
    <p:notesMasterId r:id="rId66"/>
  </p:notesMasterIdLst>
  <p:sldIdLst>
    <p:sldId id="464" r:id="rId4"/>
    <p:sldId id="508" r:id="rId5"/>
    <p:sldId id="509" r:id="rId6"/>
    <p:sldId id="510" r:id="rId7"/>
    <p:sldId id="535" r:id="rId8"/>
    <p:sldId id="556" r:id="rId9"/>
    <p:sldId id="526" r:id="rId10"/>
    <p:sldId id="507" r:id="rId11"/>
    <p:sldId id="500" r:id="rId12"/>
    <p:sldId id="523" r:id="rId13"/>
    <p:sldId id="527" r:id="rId14"/>
    <p:sldId id="525" r:id="rId15"/>
    <p:sldId id="478" r:id="rId16"/>
    <p:sldId id="479" r:id="rId17"/>
    <p:sldId id="481" r:id="rId18"/>
    <p:sldId id="482" r:id="rId19"/>
    <p:sldId id="483" r:id="rId20"/>
    <p:sldId id="484" r:id="rId21"/>
    <p:sldId id="485" r:id="rId22"/>
    <p:sldId id="511" r:id="rId23"/>
    <p:sldId id="486" r:id="rId24"/>
    <p:sldId id="512" r:id="rId25"/>
    <p:sldId id="513" r:id="rId26"/>
    <p:sldId id="488" r:id="rId27"/>
    <p:sldId id="490" r:id="rId28"/>
    <p:sldId id="515" r:id="rId29"/>
    <p:sldId id="514" r:id="rId30"/>
    <p:sldId id="491" r:id="rId31"/>
    <p:sldId id="492" r:id="rId32"/>
    <p:sldId id="516" r:id="rId33"/>
    <p:sldId id="554" r:id="rId34"/>
    <p:sldId id="531" r:id="rId35"/>
    <p:sldId id="505" r:id="rId36"/>
    <p:sldId id="506" r:id="rId37"/>
    <p:sldId id="533" r:id="rId38"/>
    <p:sldId id="538" r:id="rId39"/>
    <p:sldId id="521" r:id="rId40"/>
    <p:sldId id="542" r:id="rId41"/>
    <p:sldId id="543" r:id="rId42"/>
    <p:sldId id="539" r:id="rId43"/>
    <p:sldId id="555" r:id="rId44"/>
    <p:sldId id="540" r:id="rId45"/>
    <p:sldId id="518" r:id="rId46"/>
    <p:sldId id="519" r:id="rId47"/>
    <p:sldId id="520" r:id="rId48"/>
    <p:sldId id="532" r:id="rId49"/>
    <p:sldId id="541" r:id="rId50"/>
    <p:sldId id="495" r:id="rId51"/>
    <p:sldId id="552" r:id="rId52"/>
    <p:sldId id="553" r:id="rId53"/>
    <p:sldId id="497" r:id="rId54"/>
    <p:sldId id="544" r:id="rId55"/>
    <p:sldId id="530" r:id="rId56"/>
    <p:sldId id="545" r:id="rId57"/>
    <p:sldId id="546" r:id="rId58"/>
    <p:sldId id="548" r:id="rId59"/>
    <p:sldId id="547" r:id="rId60"/>
    <p:sldId id="549" r:id="rId61"/>
    <p:sldId id="550" r:id="rId62"/>
    <p:sldId id="551" r:id="rId63"/>
    <p:sldId id="536" r:id="rId64"/>
    <p:sldId id="524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C2DA"/>
    <a:srgbClr val="436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5"/>
    <p:restoredTop sz="96291"/>
  </p:normalViewPr>
  <p:slideViewPr>
    <p:cSldViewPr snapToGrid="0" snapToObjects="1">
      <p:cViewPr>
        <p:scale>
          <a:sx n="93" d="100"/>
          <a:sy n="93" d="100"/>
        </p:scale>
        <p:origin x="2448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FE86-0A1A-BC4C-BF26-920CEAE0A29A}" type="datetimeFigureOut">
              <a:rPr lang="fr-FR" smtClean="0"/>
              <a:t>27/01/2021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2C020-0F5C-B74D-9B42-6861D0EB6A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8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F83026-BA96-3A4D-8264-7FDA40A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27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9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05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9371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6080" y="6476713"/>
            <a:ext cx="1433231" cy="26863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742CED5-8702-D84B-BAC8-6C3F9E29DE43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0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7141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55728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4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0509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9569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4439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94099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3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3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81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309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18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465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3982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977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19CC75AE-24F4-EE4A-BEFD-B79277506F0B}"/>
              </a:ext>
            </a:extLst>
          </p:cNvPr>
          <p:cNvGrpSpPr/>
          <p:nvPr userDrawn="1"/>
        </p:nvGrpSpPr>
        <p:grpSpPr>
          <a:xfrm>
            <a:off x="690113" y="-6306"/>
            <a:ext cx="11512185" cy="6669031"/>
            <a:chOff x="1288209" y="0"/>
            <a:chExt cx="10903792" cy="667684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9B978BA-2CC8-2440-B556-6082BF65D9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5" b="13080"/>
            <a:stretch/>
          </p:blipFill>
          <p:spPr>
            <a:xfrm>
              <a:off x="1288209" y="0"/>
              <a:ext cx="10903792" cy="667684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ECFE62-9987-6C49-889C-EC6882D47B2C}"/>
                </a:ext>
              </a:extLst>
            </p:cNvPr>
            <p:cNvSpPr/>
            <p:nvPr userDrawn="1"/>
          </p:nvSpPr>
          <p:spPr>
            <a:xfrm>
              <a:off x="1604513" y="0"/>
              <a:ext cx="3329796" cy="1380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A08949E-2A50-554E-BB5C-F65F94A88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3411" r="65744" b="77390"/>
          <a:stretch/>
        </p:blipFill>
        <p:spPr>
          <a:xfrm>
            <a:off x="172528" y="138022"/>
            <a:ext cx="3398807" cy="15700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AA4899-2F2E-3A47-A99F-30C8470B7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58" y="6158020"/>
            <a:ext cx="504705" cy="5047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F082499-BC17-504F-9E0C-9BA4E00C69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4816" y="6049009"/>
            <a:ext cx="1722906" cy="722726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8D1F5-BB1D-C347-BBB7-1F264CC4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>
                <a:solidFill>
                  <a:srgbClr val="20C2DA"/>
                </a:solidFill>
              </a:rPr>
              <a:t>Sous-titre</a:t>
            </a:r>
            <a:br>
              <a:rPr lang="fr-FR" dirty="0"/>
            </a:br>
            <a:r>
              <a:rPr lang="fr-FR" sz="2400" dirty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59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A4623-106C-3F46-A4E8-D3AD83A88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0190-AFD6-0848-8F2B-3E24C801B581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95B0E-E144-9945-9756-84D6C0FA9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27DC-AB10-D040-8577-7B17AA16C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1D958D-71BA-FF40-BF2A-4713AB54A328}"/>
              </a:ext>
            </a:extLst>
          </p:cNvPr>
          <p:cNvCxnSpPr>
            <a:cxnSpLocks/>
          </p:cNvCxnSpPr>
          <p:nvPr userDrawn="1"/>
        </p:nvCxnSpPr>
        <p:spPr>
          <a:xfrm>
            <a:off x="686481" y="6476713"/>
            <a:ext cx="1094192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321224F5-026A-FE40-AF4F-239F6D84723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356" y="138022"/>
            <a:ext cx="1676007" cy="835042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57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971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illaut/cta_mtl_course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705.07115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jp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hyperlink" Target="https://www.coursera.org/lecture/machine-learning-projects/multi-task-learning-l9zia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5C056-B114-EB48-96D1-2B1C94C9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153449"/>
                </a:solidFill>
              </a:rPr>
              <a:t>Multi-</a:t>
            </a:r>
            <a:r>
              <a:rPr lang="fr-FR" b="1" dirty="0" err="1">
                <a:solidFill>
                  <a:srgbClr val="153449"/>
                </a:solidFill>
              </a:rPr>
              <a:t>task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learning</a:t>
            </a:r>
            <a:r>
              <a:rPr lang="fr-FR" b="1" dirty="0">
                <a:solidFill>
                  <a:srgbClr val="153449"/>
                </a:solidFill>
              </a:rPr>
              <a:t> for </a:t>
            </a:r>
            <a:r>
              <a:rPr lang="fr-FR" b="1" dirty="0" err="1">
                <a:solidFill>
                  <a:srgbClr val="153449"/>
                </a:solidFill>
              </a:rPr>
              <a:t>astroparticle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physics</a:t>
            </a:r>
            <a:br>
              <a:rPr lang="fr-FR" sz="8000" b="1" dirty="0">
                <a:solidFill>
                  <a:srgbClr val="153449"/>
                </a:solidFill>
              </a:rPr>
            </a:br>
            <a:r>
              <a:rPr lang="fr-FR" sz="2500" dirty="0">
                <a:solidFill>
                  <a:srgbClr val="01B2CD"/>
                </a:solidFill>
              </a:rPr>
              <a:t>SOS 2021</a:t>
            </a:r>
            <a:br>
              <a:rPr lang="fr-FR" dirty="0">
                <a:solidFill>
                  <a:srgbClr val="01B2CD"/>
                </a:solidFill>
              </a:rPr>
            </a:br>
            <a:r>
              <a:rPr lang="fr-FR" sz="1800" dirty="0">
                <a:solidFill>
                  <a:srgbClr val="153449"/>
                </a:solidFill>
              </a:rPr>
              <a:t>Thomas Vuillaume, Mikael Jacquemont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381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8D2DFC-2489-8441-85DA-ECFCE909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not the main goal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but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reaching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goal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Assumes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 err="1"/>
              <a:t>Enables</a:t>
            </a:r>
            <a:r>
              <a:rPr lang="fr-FR" dirty="0"/>
              <a:t> the model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shared</a:t>
            </a:r>
            <a:r>
              <a:rPr lang="fr-FR" dirty="0"/>
              <a:t> or </a:t>
            </a:r>
            <a:r>
              <a:rPr lang="fr-FR" dirty="0" err="1"/>
              <a:t>helpful</a:t>
            </a:r>
            <a:r>
              <a:rPr lang="fr-FR" dirty="0"/>
              <a:t> for the main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 err="1"/>
              <a:t>Examples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</a:t>
            </a:r>
            <a:r>
              <a:rPr lang="fr-FR" dirty="0"/>
              <a:t> road </a:t>
            </a:r>
            <a:r>
              <a:rPr lang="fr-FR" dirty="0" err="1"/>
              <a:t>characteristics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steering</a:t>
            </a:r>
            <a:r>
              <a:rPr lang="fr-FR" dirty="0"/>
              <a:t> direction of a self-</a:t>
            </a:r>
            <a:r>
              <a:rPr lang="fr-FR" dirty="0" err="1"/>
              <a:t>driving</a:t>
            </a:r>
            <a:r>
              <a:rPr lang="fr-FR" dirty="0"/>
              <a:t> car</a:t>
            </a:r>
          </a:p>
          <a:p>
            <a:pPr lvl="1"/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head</a:t>
            </a:r>
            <a:r>
              <a:rPr lang="fr-FR" dirty="0"/>
              <a:t> pose for facial </a:t>
            </a:r>
            <a:r>
              <a:rPr lang="fr-FR" dirty="0" err="1"/>
              <a:t>landmark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  <a:p>
            <a:pPr lvl="1"/>
            <a:r>
              <a:rPr lang="fr-FR" dirty="0"/>
              <a:t>Learning </a:t>
            </a:r>
            <a:r>
              <a:rPr lang="fr-FR" dirty="0" err="1"/>
              <a:t>depth</a:t>
            </a:r>
            <a:r>
              <a:rPr lang="fr-FR" dirty="0"/>
              <a:t> perception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catching</a:t>
            </a:r>
            <a:r>
              <a:rPr lang="fr-FR" dirty="0"/>
              <a:t> an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6E58DCC-6972-724A-B8BF-3246A182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3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71DD79A-E266-994C-B648-FADED9FB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7850C-2808-F84D-9C33-B3CBD38B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29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5FFD6-3101-CE4D-B940-2442C32B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10" y="2520949"/>
            <a:ext cx="5820380" cy="22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37F95F-CC71-DD49-94C5-38C6F607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86" y="898570"/>
            <a:ext cx="4987614" cy="3351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3" y="10417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F379F8-6EF6-7C4D-9DE8-CE6609DA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273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634C20-16B2-DC46-BFBA-EADF82AD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4358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Observatory</a:t>
            </a:r>
            <a:r>
              <a:rPr lang="fr-FR" sz="2800" dirty="0"/>
              <a:t> – </a:t>
            </a:r>
            <a:r>
              <a:rPr lang="fr-FR" sz="2800" dirty="0" err="1"/>
              <a:t>sending</a:t>
            </a:r>
            <a:r>
              <a:rPr lang="fr-FR" sz="2800" dirty="0"/>
              <a:t> and </a:t>
            </a:r>
            <a:r>
              <a:rPr lang="fr-FR" sz="2800" dirty="0" err="1"/>
              <a:t>receving</a:t>
            </a:r>
            <a:r>
              <a:rPr lang="fr-FR" sz="2800" dirty="0"/>
              <a:t> </a:t>
            </a:r>
            <a:r>
              <a:rPr lang="fr-FR" sz="2800" dirty="0" err="1"/>
              <a:t>alerts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infrastructures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4A9F6DC-2955-D141-8779-17A9332B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81935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analysis</a:t>
            </a:r>
            <a:r>
              <a:rPr lang="fr-FR" sz="2800" dirty="0"/>
              <a:t> challenges: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Several</a:t>
            </a:r>
            <a:r>
              <a:rPr lang="fr-FR" sz="2800" dirty="0"/>
              <a:t> types of </a:t>
            </a:r>
            <a:r>
              <a:rPr lang="fr-FR" sz="2800" dirty="0" err="1"/>
              <a:t>telescopes</a:t>
            </a:r>
            <a:r>
              <a:rPr lang="fr-FR" sz="2800" dirty="0"/>
              <a:t> and cameras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flux for real time </a:t>
            </a:r>
            <a:r>
              <a:rPr lang="fr-FR" sz="2800" dirty="0" err="1"/>
              <a:t>analysis</a:t>
            </a:r>
            <a:r>
              <a:rPr lang="fr-FR" sz="2800" dirty="0"/>
              <a:t>: ~</a:t>
            </a:r>
            <a:r>
              <a:rPr lang="fr-FR" sz="2800" dirty="0">
                <a:solidFill>
                  <a:schemeClr val="accent1"/>
                </a:solidFill>
              </a:rPr>
              <a:t>5GB/s/camera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volume: </a:t>
            </a:r>
            <a:r>
              <a:rPr lang="fr-FR" sz="2800" dirty="0">
                <a:solidFill>
                  <a:schemeClr val="accent1"/>
                </a:solidFill>
              </a:rPr>
              <a:t>3PB/</a:t>
            </a:r>
            <a:r>
              <a:rPr lang="fr-FR" sz="2800" dirty="0" err="1">
                <a:solidFill>
                  <a:schemeClr val="accent1"/>
                </a:solidFill>
              </a:rPr>
              <a:t>year</a:t>
            </a:r>
            <a:r>
              <a:rPr lang="fr-FR" sz="2800" dirty="0">
                <a:solidFill>
                  <a:schemeClr val="accent1"/>
                </a:solidFill>
              </a:rPr>
              <a:t> </a:t>
            </a:r>
            <a:r>
              <a:rPr lang="fr-FR" sz="2800" dirty="0"/>
              <a:t>(</a:t>
            </a:r>
            <a:r>
              <a:rPr lang="fr-FR" sz="2800" dirty="0" err="1"/>
              <a:t>after</a:t>
            </a:r>
            <a:r>
              <a:rPr lang="fr-FR" sz="2800" dirty="0"/>
              <a:t> volume </a:t>
            </a:r>
            <a:r>
              <a:rPr lang="fr-FR" sz="2800" dirty="0" err="1"/>
              <a:t>reduction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9049A7-6DE0-6649-A2D5-04CC00A0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emission</a:t>
            </a:r>
            <a:r>
              <a:rPr lang="fr-FR" dirty="0"/>
              <a:t> to </a:t>
            </a:r>
            <a:r>
              <a:rPr lang="fr-FR" dirty="0" err="1"/>
              <a:t>discovery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833989-6C09-E944-AC7E-3A90A9C4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23"/>
          <a:stretch/>
        </p:blipFill>
        <p:spPr>
          <a:xfrm>
            <a:off x="-75192" y="1400445"/>
            <a:ext cx="12267192" cy="45431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3FE4ED-9608-A84C-8A0C-90AB6D30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6C1440-AB5D-3E44-9F8F-E4199376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10"/>
            <a:ext cx="8113853" cy="60853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8BA83C8-2045-3341-AD98-51445DE4B2F8}"/>
              </a:ext>
            </a:extLst>
          </p:cNvPr>
          <p:cNvGrpSpPr/>
          <p:nvPr/>
        </p:nvGrpSpPr>
        <p:grpSpPr>
          <a:xfrm>
            <a:off x="8683106" y="650819"/>
            <a:ext cx="3223684" cy="3164486"/>
            <a:chOff x="1350129" y="1653456"/>
            <a:chExt cx="4779888" cy="469211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8A8E8CDE-C9AD-6B40-88BA-8779911B4CE0}"/>
                </a:ext>
              </a:extLst>
            </p:cNvPr>
            <p:cNvGrpSpPr/>
            <p:nvPr/>
          </p:nvGrpSpPr>
          <p:grpSpPr>
            <a:xfrm rot="319283">
              <a:off x="1350129" y="4713358"/>
              <a:ext cx="2959450" cy="1632211"/>
              <a:chOff x="1554859" y="5999523"/>
              <a:chExt cx="2959450" cy="1632211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5E5D619-0EED-524E-BBA2-E88F94D1C4D1}"/>
                  </a:ext>
                </a:extLst>
              </p:cNvPr>
              <p:cNvSpPr txBox="1"/>
              <p:nvPr/>
            </p:nvSpPr>
            <p:spPr>
              <a:xfrm rot="1800000">
                <a:off x="2201427" y="6036651"/>
                <a:ext cx="1768842" cy="1435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time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(40 x 1ns)</a:t>
                </a:r>
              </a:p>
            </p:txBody>
          </p: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CA1D2364-B6BE-4E4C-81BA-1C7F2DE7D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4859" y="5999523"/>
                <a:ext cx="2959450" cy="163221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6C108D6-1D87-B048-BE90-9380F3B9D155}"/>
                </a:ext>
              </a:extLst>
            </p:cNvPr>
            <p:cNvGrpSpPr/>
            <p:nvPr/>
          </p:nvGrpSpPr>
          <p:grpSpPr>
            <a:xfrm>
              <a:off x="1438275" y="1653456"/>
              <a:ext cx="4691742" cy="4327871"/>
              <a:chOff x="-96306" y="1077824"/>
              <a:chExt cx="4691742" cy="4327871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C987CFC-4A26-D549-95B5-EFC18483C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306" y="1077824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0D00D53-D7AB-9346-BB99-D2E89B54B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32" y="123998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91D6B500-78CB-5A47-A98B-E26E58A0D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82" y="141865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0341CFB-7299-C740-8220-BA3703E3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659" y="1583376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6D1EAD89-F745-184A-B667-717187618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836" y="1748095"/>
                <a:ext cx="3657600" cy="3657600"/>
              </a:xfrm>
              <a:prstGeom prst="rect">
                <a:avLst/>
              </a:prstGeom>
            </p:spPr>
          </p:pic>
        </p:grp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09FC8E3-FD72-B74B-884C-F131B9BB03BA}"/>
              </a:ext>
            </a:extLst>
          </p:cNvPr>
          <p:cNvSpPr txBox="1"/>
          <p:nvPr/>
        </p:nvSpPr>
        <p:spPr>
          <a:xfrm>
            <a:off x="8248687" y="5229397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</p:spTree>
    <p:extLst>
      <p:ext uri="{BB962C8B-B14F-4D97-AF65-F5344CB8AC3E}">
        <p14:creationId xmlns:p14="http://schemas.microsoft.com/office/powerpoint/2010/main" val="42861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F09F79-923E-8C45-B727-54F5EAFB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problem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17D11C3-C5A2-1947-B0D2-A8E0B705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4159"/>
            <a:ext cx="6928962" cy="4619308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36C7A7-2DE2-6B4C-892C-4D341272FD83}"/>
              </a:ext>
            </a:extLst>
          </p:cNvPr>
          <p:cNvSpPr txBox="1"/>
          <p:nvPr/>
        </p:nvSpPr>
        <p:spPr>
          <a:xfrm>
            <a:off x="8065807" y="3182094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79E7DC-F959-2549-B573-C7D7AF8D8BCC}"/>
              </a:ext>
            </a:extLst>
          </p:cNvPr>
          <p:cNvSpPr/>
          <p:nvPr/>
        </p:nvSpPr>
        <p:spPr>
          <a:xfrm rot="19105110">
            <a:off x="6146801" y="3230881"/>
            <a:ext cx="1778000" cy="1640413"/>
          </a:xfrm>
          <a:prstGeom prst="arc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A1A520-DB32-0649-A559-E95F7527D98B}"/>
              </a:ext>
            </a:extLst>
          </p:cNvPr>
          <p:cNvSpPr txBox="1"/>
          <p:nvPr/>
        </p:nvSpPr>
        <p:spPr>
          <a:xfrm>
            <a:off x="6928962" y="3466312"/>
            <a:ext cx="54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270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Objective: </a:t>
            </a:r>
            <a:r>
              <a:rPr lang="fr-FR" dirty="0" err="1"/>
              <a:t>see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real-life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/>
              <a:t>How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adressed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chain</a:t>
            </a:r>
            <a:endParaRPr lang="fr-FR" dirty="0"/>
          </a:p>
          <a:p>
            <a:pPr lvl="1"/>
            <a:r>
              <a:rPr lang="fr-FR" dirty="0" err="1"/>
              <a:t>Technological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Plan</a:t>
            </a:r>
          </a:p>
          <a:p>
            <a:pPr lvl="1"/>
            <a:r>
              <a:rPr lang="fr-FR" dirty="0"/>
              <a:t>Introduction on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CTA and the </a:t>
            </a:r>
            <a:r>
              <a:rPr lang="fr-FR" dirty="0" err="1"/>
              <a:t>event</a:t>
            </a:r>
            <a:r>
              <a:rPr lang="fr-FR" dirty="0"/>
              <a:t> reconstruction</a:t>
            </a:r>
          </a:p>
          <a:p>
            <a:pPr lvl="1"/>
            <a:r>
              <a:rPr lang="fr-FR" dirty="0"/>
              <a:t>A standard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/>
              <a:t>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Application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Plan and objective for </a:t>
            </a:r>
            <a:r>
              <a:rPr lang="fr-FR" dirty="0" err="1"/>
              <a:t>today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5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4104FC-914D-604A-9F21-76F971D7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7200"/>
            <a:ext cx="10824714" cy="3176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standard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915899-69F3-2E43-9E7D-0E647AB3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30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103519"/>
            <a:ext cx="10474384" cy="638868"/>
          </a:xfrm>
        </p:spPr>
        <p:txBody>
          <a:bodyPr>
            <a:normAutofit fontScale="90000"/>
          </a:bodyPr>
          <a:lstStyle/>
          <a:p>
            <a:r>
              <a:rPr lang="fr-FR" dirty="0"/>
              <a:t>1. Signal extraction: calibration and </a:t>
            </a:r>
            <a:r>
              <a:rPr lang="fr-FR" dirty="0" err="1"/>
              <a:t>integration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C54D318-A133-8840-B7DB-E92D9B3D62E9}"/>
              </a:ext>
            </a:extLst>
          </p:cNvPr>
          <p:cNvCxnSpPr>
            <a:cxnSpLocks/>
          </p:cNvCxnSpPr>
          <p:nvPr/>
        </p:nvCxnSpPr>
        <p:spPr>
          <a:xfrm>
            <a:off x="3318274" y="2948099"/>
            <a:ext cx="1699742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83E2AD-EC77-A44B-8597-42C1671FEA3F}"/>
              </a:ext>
            </a:extLst>
          </p:cNvPr>
          <p:cNvGrpSpPr/>
          <p:nvPr/>
        </p:nvGrpSpPr>
        <p:grpSpPr>
          <a:xfrm>
            <a:off x="2616728" y="3180933"/>
            <a:ext cx="3350081" cy="1507302"/>
            <a:chOff x="741876" y="1524003"/>
            <a:chExt cx="3325848" cy="149640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3B2F96-751B-044C-A819-05218E8B2C85}"/>
                </a:ext>
              </a:extLst>
            </p:cNvPr>
            <p:cNvGrpSpPr/>
            <p:nvPr/>
          </p:nvGrpSpPr>
          <p:grpSpPr>
            <a:xfrm>
              <a:off x="1251438" y="1795152"/>
              <a:ext cx="2358569" cy="800662"/>
              <a:chOff x="6023429" y="1852820"/>
              <a:chExt cx="3265714" cy="1108612"/>
            </a:xfrm>
          </p:grpSpPr>
          <p:sp>
            <p:nvSpPr>
              <p:cNvPr id="15" name="Forme libre 14">
                <a:extLst>
                  <a:ext uri="{FF2B5EF4-FFF2-40B4-BE49-F238E27FC236}">
                    <a16:creationId xmlns:a16="http://schemas.microsoft.com/office/drawing/2014/main" id="{97724DFF-7A07-924E-8112-69737BFDF223}"/>
                  </a:ext>
                </a:extLst>
              </p:cNvPr>
              <p:cNvSpPr/>
              <p:nvPr/>
            </p:nvSpPr>
            <p:spPr>
              <a:xfrm>
                <a:off x="6023429" y="1852820"/>
                <a:ext cx="3265714" cy="1108612"/>
              </a:xfrm>
              <a:custGeom>
                <a:avLst/>
                <a:gdLst>
                  <a:gd name="connsiteX0" fmla="*/ 0 w 3265714"/>
                  <a:gd name="connsiteY0" fmla="*/ 948437 h 1108612"/>
                  <a:gd name="connsiteX1" fmla="*/ 145142 w 3265714"/>
                  <a:gd name="connsiteY1" fmla="*/ 832323 h 1108612"/>
                  <a:gd name="connsiteX2" fmla="*/ 362857 w 3265714"/>
                  <a:gd name="connsiteY2" fmla="*/ 948437 h 1108612"/>
                  <a:gd name="connsiteX3" fmla="*/ 435428 w 3265714"/>
                  <a:gd name="connsiteY3" fmla="*/ 730723 h 1108612"/>
                  <a:gd name="connsiteX4" fmla="*/ 624114 w 3265714"/>
                  <a:gd name="connsiteY4" fmla="*/ 948437 h 1108612"/>
                  <a:gd name="connsiteX5" fmla="*/ 725714 w 3265714"/>
                  <a:gd name="connsiteY5" fmla="*/ 701694 h 1108612"/>
                  <a:gd name="connsiteX6" fmla="*/ 798285 w 3265714"/>
                  <a:gd name="connsiteY6" fmla="*/ 977466 h 1108612"/>
                  <a:gd name="connsiteX7" fmla="*/ 1045028 w 3265714"/>
                  <a:gd name="connsiteY7" fmla="*/ 977466 h 1108612"/>
                  <a:gd name="connsiteX8" fmla="*/ 1190171 w 3265714"/>
                  <a:gd name="connsiteY8" fmla="*/ 643637 h 1108612"/>
                  <a:gd name="connsiteX9" fmla="*/ 1291771 w 3265714"/>
                  <a:gd name="connsiteY9" fmla="*/ 266266 h 1108612"/>
                  <a:gd name="connsiteX10" fmla="*/ 1407885 w 3265714"/>
                  <a:gd name="connsiteY10" fmla="*/ 19523 h 1108612"/>
                  <a:gd name="connsiteX11" fmla="*/ 1654628 w 3265714"/>
                  <a:gd name="connsiteY11" fmla="*/ 48551 h 1108612"/>
                  <a:gd name="connsiteX12" fmla="*/ 1756228 w 3265714"/>
                  <a:gd name="connsiteY12" fmla="*/ 309809 h 1108612"/>
                  <a:gd name="connsiteX13" fmla="*/ 1959428 w 3265714"/>
                  <a:gd name="connsiteY13" fmla="*/ 687180 h 1108612"/>
                  <a:gd name="connsiteX14" fmla="*/ 2162628 w 3265714"/>
                  <a:gd name="connsiteY14" fmla="*/ 832323 h 1108612"/>
                  <a:gd name="connsiteX15" fmla="*/ 2394857 w 3265714"/>
                  <a:gd name="connsiteY15" fmla="*/ 904894 h 1108612"/>
                  <a:gd name="connsiteX16" fmla="*/ 2656114 w 3265714"/>
                  <a:gd name="connsiteY16" fmla="*/ 832323 h 1108612"/>
                  <a:gd name="connsiteX17" fmla="*/ 2714171 w 3265714"/>
                  <a:gd name="connsiteY17" fmla="*/ 1108094 h 1108612"/>
                  <a:gd name="connsiteX18" fmla="*/ 2888342 w 3265714"/>
                  <a:gd name="connsiteY18" fmla="*/ 904894 h 1108612"/>
                  <a:gd name="connsiteX19" fmla="*/ 3120571 w 3265714"/>
                  <a:gd name="connsiteY19" fmla="*/ 1035523 h 1108612"/>
                  <a:gd name="connsiteX20" fmla="*/ 3265714 w 3265714"/>
                  <a:gd name="connsiteY20" fmla="*/ 1035523 h 110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65714" h="1108612">
                    <a:moveTo>
                      <a:pt x="0" y="948437"/>
                    </a:moveTo>
                    <a:cubicBezTo>
                      <a:pt x="42333" y="890380"/>
                      <a:pt x="84666" y="832323"/>
                      <a:pt x="145142" y="832323"/>
                    </a:cubicBezTo>
                    <a:cubicBezTo>
                      <a:pt x="205618" y="832323"/>
                      <a:pt x="314476" y="965370"/>
                      <a:pt x="362857" y="948437"/>
                    </a:cubicBezTo>
                    <a:cubicBezTo>
                      <a:pt x="411238" y="931504"/>
                      <a:pt x="391885" y="730723"/>
                      <a:pt x="435428" y="730723"/>
                    </a:cubicBezTo>
                    <a:cubicBezTo>
                      <a:pt x="478971" y="730723"/>
                      <a:pt x="575733" y="953275"/>
                      <a:pt x="624114" y="948437"/>
                    </a:cubicBezTo>
                    <a:cubicBezTo>
                      <a:pt x="672495" y="943599"/>
                      <a:pt x="696686" y="696856"/>
                      <a:pt x="725714" y="701694"/>
                    </a:cubicBezTo>
                    <a:cubicBezTo>
                      <a:pt x="754742" y="706532"/>
                      <a:pt x="745066" y="931504"/>
                      <a:pt x="798285" y="977466"/>
                    </a:cubicBezTo>
                    <a:cubicBezTo>
                      <a:pt x="851504" y="1023428"/>
                      <a:pt x="979714" y="1033104"/>
                      <a:pt x="1045028" y="977466"/>
                    </a:cubicBezTo>
                    <a:cubicBezTo>
                      <a:pt x="1110342" y="921828"/>
                      <a:pt x="1149047" y="762170"/>
                      <a:pt x="1190171" y="643637"/>
                    </a:cubicBezTo>
                    <a:cubicBezTo>
                      <a:pt x="1231295" y="525104"/>
                      <a:pt x="1255485" y="370285"/>
                      <a:pt x="1291771" y="266266"/>
                    </a:cubicBezTo>
                    <a:cubicBezTo>
                      <a:pt x="1328057" y="162247"/>
                      <a:pt x="1347409" y="55809"/>
                      <a:pt x="1407885" y="19523"/>
                    </a:cubicBezTo>
                    <a:cubicBezTo>
                      <a:pt x="1468361" y="-16763"/>
                      <a:pt x="1596571" y="170"/>
                      <a:pt x="1654628" y="48551"/>
                    </a:cubicBezTo>
                    <a:cubicBezTo>
                      <a:pt x="1712685" y="96932"/>
                      <a:pt x="1705428" y="203371"/>
                      <a:pt x="1756228" y="309809"/>
                    </a:cubicBezTo>
                    <a:cubicBezTo>
                      <a:pt x="1807028" y="416247"/>
                      <a:pt x="1891695" y="600094"/>
                      <a:pt x="1959428" y="687180"/>
                    </a:cubicBezTo>
                    <a:cubicBezTo>
                      <a:pt x="2027161" y="774266"/>
                      <a:pt x="2090057" y="796037"/>
                      <a:pt x="2162628" y="832323"/>
                    </a:cubicBezTo>
                    <a:cubicBezTo>
                      <a:pt x="2235200" y="868609"/>
                      <a:pt x="2312609" y="904894"/>
                      <a:pt x="2394857" y="904894"/>
                    </a:cubicBezTo>
                    <a:cubicBezTo>
                      <a:pt x="2477105" y="904894"/>
                      <a:pt x="2602895" y="798456"/>
                      <a:pt x="2656114" y="832323"/>
                    </a:cubicBezTo>
                    <a:cubicBezTo>
                      <a:pt x="2709333" y="866190"/>
                      <a:pt x="2675466" y="1095999"/>
                      <a:pt x="2714171" y="1108094"/>
                    </a:cubicBezTo>
                    <a:cubicBezTo>
                      <a:pt x="2752876" y="1120189"/>
                      <a:pt x="2820609" y="916989"/>
                      <a:pt x="2888342" y="904894"/>
                    </a:cubicBezTo>
                    <a:cubicBezTo>
                      <a:pt x="2956075" y="892799"/>
                      <a:pt x="3057676" y="1013752"/>
                      <a:pt x="3120571" y="1035523"/>
                    </a:cubicBezTo>
                    <a:cubicBezTo>
                      <a:pt x="3183466" y="1057294"/>
                      <a:pt x="3224590" y="1046408"/>
                      <a:pt x="3265714" y="1035523"/>
                    </a:cubicBezTo>
                  </a:path>
                </a:pathLst>
              </a:cu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BE3CE338-3853-7C4E-8CCD-909F25F2F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772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81B57A84-491B-CD44-A5CF-C56602562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360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D42BFE2-87BE-4947-88AD-E88E07DDE7A2}"/>
                </a:ext>
              </a:extLst>
            </p:cNvPr>
            <p:cNvCxnSpPr/>
            <p:nvPr/>
          </p:nvCxnSpPr>
          <p:spPr>
            <a:xfrm flipV="1">
              <a:off x="1102826" y="1621341"/>
              <a:ext cx="0" cy="1045659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407EBE8-F8A9-9C42-8C41-3FB42A49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2826" y="2667000"/>
              <a:ext cx="2788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F8A81C0-EF98-6440-9A1F-249EB0B16492}"/>
                </a:ext>
              </a:extLst>
            </p:cNvPr>
            <p:cNvSpPr txBox="1"/>
            <p:nvPr/>
          </p:nvSpPr>
          <p:spPr>
            <a:xfrm>
              <a:off x="3305639" y="2634566"/>
              <a:ext cx="762085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time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B3077B3-3000-084C-8F3D-63CFE68C9C48}"/>
                </a:ext>
              </a:extLst>
            </p:cNvPr>
            <p:cNvSpPr txBox="1"/>
            <p:nvPr/>
          </p:nvSpPr>
          <p:spPr>
            <a:xfrm rot="16200000">
              <a:off x="493236" y="1772643"/>
              <a:ext cx="883117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signal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99B78355-967F-EA4C-AC11-5C197932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59" y="2434045"/>
            <a:ext cx="7117057" cy="2372353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2A32F2C2-109C-A649-BC00-8BDD8778D843}"/>
              </a:ext>
            </a:extLst>
          </p:cNvPr>
          <p:cNvGrpSpPr/>
          <p:nvPr/>
        </p:nvGrpSpPr>
        <p:grpSpPr>
          <a:xfrm>
            <a:off x="-20849" y="2353165"/>
            <a:ext cx="2739960" cy="2527461"/>
            <a:chOff x="-96306" y="1077824"/>
            <a:chExt cx="4691742" cy="432787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EB4FE2B-B885-D94D-8432-C528BCF41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0A0B9A2-671A-B448-B759-E523BA2D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03CF7AC-2260-B946-84B7-58FFB44E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DC1D7738-6EC7-6B49-BBD8-64954B8D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DAA6EFF1-8FB3-354B-8CF6-8C41AF8F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57A1B6D-581D-3545-B0F3-5AFD2F533E07}"/>
              </a:ext>
            </a:extLst>
          </p:cNvPr>
          <p:cNvSpPr txBox="1"/>
          <p:nvPr/>
        </p:nvSpPr>
        <p:spPr>
          <a:xfrm>
            <a:off x="434064" y="1749793"/>
            <a:ext cx="64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signal in </a:t>
            </a:r>
            <a:r>
              <a:rPr lang="fr-FR" dirty="0" err="1"/>
              <a:t>each</a:t>
            </a:r>
            <a:r>
              <a:rPr lang="fr-FR" dirty="0"/>
              <a:t> pixel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to max signal/noise ratio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6EF7E2B-9DED-374C-B9EB-F305C1D4F870}"/>
              </a:ext>
            </a:extLst>
          </p:cNvPr>
          <p:cNvSpPr txBox="1"/>
          <p:nvPr/>
        </p:nvSpPr>
        <p:spPr>
          <a:xfrm>
            <a:off x="4605613" y="5410818"/>
            <a:ext cx="758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2  images: the </a:t>
            </a:r>
            <a:r>
              <a:rPr lang="fr-FR" dirty="0" err="1"/>
              <a:t>integrated</a:t>
            </a:r>
            <a:r>
              <a:rPr lang="fr-FR" dirty="0"/>
              <a:t> charges and the photons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arrival</a:t>
            </a:r>
            <a:r>
              <a:rPr lang="fr-F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7292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</a:t>
            </a:r>
            <a:r>
              <a:rPr lang="fr-FR" dirty="0" err="1"/>
              <a:t>Parameters</a:t>
            </a:r>
            <a:r>
              <a:rPr lang="fr-FR" dirty="0"/>
              <a:t> extraction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9EAF73-7A43-5D46-8807-3E08E05365E9}"/>
              </a:ext>
            </a:extLst>
          </p:cNvPr>
          <p:cNvSpPr txBox="1"/>
          <p:nvPr/>
        </p:nvSpPr>
        <p:spPr>
          <a:xfrm>
            <a:off x="5222115" y="1042203"/>
            <a:ext cx="186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Clean images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01278F93-F9FA-3947-8778-140CF40D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61" y="1401678"/>
            <a:ext cx="6815483" cy="2271828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118C9EA5-D3FA-7B43-AB4A-899C6CA8BF0A}"/>
              </a:ext>
            </a:extLst>
          </p:cNvPr>
          <p:cNvGrpSpPr/>
          <p:nvPr/>
        </p:nvGrpSpPr>
        <p:grpSpPr>
          <a:xfrm>
            <a:off x="2875761" y="4586172"/>
            <a:ext cx="6815483" cy="2271828"/>
            <a:chOff x="353314" y="5253641"/>
            <a:chExt cx="5831978" cy="1943993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E41D1056-FA8E-9A4D-84C1-937B93AC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5C693D54-F49F-124F-B475-785C81BBA796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D6707A9A-D307-C34B-8ACE-6EE1EB00E61C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FE3AE48B-4F14-4044-AEE5-AA538A558AC1}"/>
                  </a:ext>
                </a:extLst>
              </p:cNvPr>
              <p:cNvCxnSpPr>
                <a:cxnSpLocks/>
                <a:stCxn id="54" idx="2"/>
                <a:endCxn id="54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8031BD77-C53D-CC4A-AC5E-21B8471E71B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2151CFA-E38E-D249-836A-313A160FC96C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4869C669-116E-9A4C-A934-8C89911D0F93}"/>
              </a:ext>
            </a:extLst>
          </p:cNvPr>
          <p:cNvSpPr txBox="1"/>
          <p:nvPr/>
        </p:nvSpPr>
        <p:spPr>
          <a:xfrm>
            <a:off x="1018972" y="3937253"/>
            <a:ext cx="1027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charactersitic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 of the signal:</a:t>
            </a:r>
          </a:p>
          <a:p>
            <a:pPr algn="ctr"/>
            <a:r>
              <a:rPr lang="fr-FR" sz="2000" dirty="0"/>
              <a:t>size of the </a:t>
            </a:r>
            <a:r>
              <a:rPr lang="fr-FR" sz="2000" dirty="0" err="1"/>
              <a:t>ellipsoid</a:t>
            </a:r>
            <a:r>
              <a:rPr lang="fr-FR" sz="2000" dirty="0"/>
              <a:t>, position in the camera, signal </a:t>
            </a:r>
            <a:r>
              <a:rPr lang="fr-FR" sz="2000" dirty="0" err="1"/>
              <a:t>intensity</a:t>
            </a:r>
            <a:r>
              <a:rPr lang="fr-FR" sz="2000" dirty="0"/>
              <a:t>, axis orientation, time gradient…. </a:t>
            </a:r>
          </a:p>
        </p:txBody>
      </p:sp>
    </p:spTree>
    <p:extLst>
      <p:ext uri="{BB962C8B-B14F-4D97-AF65-F5344CB8AC3E}">
        <p14:creationId xmlns:p14="http://schemas.microsoft.com/office/powerpoint/2010/main" val="366621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2AC60C-86E8-4A44-A6AE-A9403E594B7E}"/>
              </a:ext>
            </a:extLst>
          </p:cNvPr>
          <p:cNvGrpSpPr/>
          <p:nvPr/>
        </p:nvGrpSpPr>
        <p:grpSpPr>
          <a:xfrm>
            <a:off x="4685711" y="2283772"/>
            <a:ext cx="3015569" cy="3893410"/>
            <a:chOff x="7120853" y="4278553"/>
            <a:chExt cx="1549337" cy="205653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17ACE83-E593-6E4B-91BD-606069DC2ECF}"/>
                </a:ext>
              </a:extLst>
            </p:cNvPr>
            <p:cNvSpPr/>
            <p:nvPr/>
          </p:nvSpPr>
          <p:spPr>
            <a:xfrm>
              <a:off x="7875024" y="4702239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567F6DF-7D9F-5849-B932-7708E3A008CE}"/>
                </a:ext>
              </a:extLst>
            </p:cNvPr>
            <p:cNvSpPr/>
            <p:nvPr/>
          </p:nvSpPr>
          <p:spPr>
            <a:xfrm>
              <a:off x="7666572" y="5043746"/>
              <a:ext cx="218734" cy="21873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B163EE2-4B55-134B-9AF1-F80DDDEDD621}"/>
                </a:ext>
              </a:extLst>
            </p:cNvPr>
            <p:cNvSpPr/>
            <p:nvPr/>
          </p:nvSpPr>
          <p:spPr>
            <a:xfrm>
              <a:off x="8061725" y="5043746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EA94649-21B2-9E4B-A408-2B52B1E29D3D}"/>
                </a:ext>
              </a:extLst>
            </p:cNvPr>
            <p:cNvSpPr/>
            <p:nvPr/>
          </p:nvSpPr>
          <p:spPr>
            <a:xfrm>
              <a:off x="7875024" y="5411498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241A674-23AA-6240-A418-37F1C449C152}"/>
                </a:ext>
              </a:extLst>
            </p:cNvPr>
            <p:cNvSpPr/>
            <p:nvPr/>
          </p:nvSpPr>
          <p:spPr>
            <a:xfrm>
              <a:off x="8284253" y="5417245"/>
              <a:ext cx="218734" cy="2187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BDE89E2-C823-4844-95AF-2F40C876D969}"/>
                </a:ext>
              </a:extLst>
            </p:cNvPr>
            <p:cNvSpPr/>
            <p:nvPr/>
          </p:nvSpPr>
          <p:spPr>
            <a:xfrm>
              <a:off x="7666572" y="5774425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B2F6BDF-D74B-3A40-B1CB-B9A1D58CE0BB}"/>
                </a:ext>
              </a:extLst>
            </p:cNvPr>
            <p:cNvSpPr/>
            <p:nvPr/>
          </p:nvSpPr>
          <p:spPr>
            <a:xfrm>
              <a:off x="8099323" y="5774425"/>
              <a:ext cx="218734" cy="21873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30E3A46-E67C-6F42-89EB-3CE788331D02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 flipH="1">
              <a:off x="7775939" y="4888940"/>
              <a:ext cx="131118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41F34D3-B053-7749-BD26-439D05973F39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8061725" y="4888940"/>
              <a:ext cx="109367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90B7927-2DB6-8647-8DA3-DC0995B978C1}"/>
                </a:ext>
              </a:extLst>
            </p:cNvPr>
            <p:cNvCxnSpPr>
              <a:cxnSpLocks/>
              <a:stCxn id="21" idx="5"/>
              <a:endCxn id="23" idx="0"/>
            </p:cNvCxnSpPr>
            <p:nvPr/>
          </p:nvCxnSpPr>
          <p:spPr>
            <a:xfrm>
              <a:off x="8248426" y="5230447"/>
              <a:ext cx="145194" cy="186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53DF723-E316-AD4C-B49C-86447AB56507}"/>
                </a:ext>
              </a:extLst>
            </p:cNvPr>
            <p:cNvCxnSpPr>
              <a:cxnSpLocks/>
              <a:stCxn id="22" idx="5"/>
              <a:endCxn id="25" idx="0"/>
            </p:cNvCxnSpPr>
            <p:nvPr/>
          </p:nvCxnSpPr>
          <p:spPr>
            <a:xfrm>
              <a:off x="8061725" y="5598199"/>
              <a:ext cx="146965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FFC01C5-E4E7-B746-B59E-FF4775D0B305}"/>
                </a:ext>
              </a:extLst>
            </p:cNvPr>
            <p:cNvSpPr txBox="1"/>
            <p:nvPr/>
          </p:nvSpPr>
          <p:spPr>
            <a:xfrm>
              <a:off x="7170026" y="4278553"/>
              <a:ext cx="1500164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Image </a:t>
              </a:r>
              <a:r>
                <a:rPr lang="fr-FR" sz="1400" dirty="0" err="1">
                  <a:latin typeface="Andale Mono" panose="020B0509000000000004" pitchFamily="49" charset="0"/>
                </a:rPr>
                <a:t>parameters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245497C-A5FE-6445-A218-A53D6F0210B4}"/>
                </a:ext>
              </a:extLst>
            </p:cNvPr>
            <p:cNvSpPr txBox="1"/>
            <p:nvPr/>
          </p:nvSpPr>
          <p:spPr>
            <a:xfrm>
              <a:off x="7120853" y="6110145"/>
              <a:ext cx="1159607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E = 0,189 </a:t>
              </a:r>
              <a:r>
                <a:rPr lang="fr-FR" sz="1400" dirty="0" err="1">
                  <a:latin typeface="Andale Mono" panose="020B0509000000000004" pitchFamily="49" charset="0"/>
                </a:rPr>
                <a:t>TeV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3594FD0B-E6B5-F048-8A26-4E90102CC5E6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7984391" y="5230447"/>
              <a:ext cx="109367" cy="181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1F9CE52-C4D0-774C-A544-6191750FD10D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7775939" y="5598199"/>
              <a:ext cx="131118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F05A5C5C-6531-7345-B429-9CB9F5D9A58F}"/>
              </a:ext>
            </a:extLst>
          </p:cNvPr>
          <p:cNvSpPr txBox="1"/>
          <p:nvPr/>
        </p:nvSpPr>
        <p:spPr>
          <a:xfrm>
            <a:off x="4685711" y="1159136"/>
            <a:ext cx="320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Train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forests</a:t>
            </a:r>
            <a:r>
              <a:rPr lang="fr-FR" sz="2000" dirty="0"/>
              <a:t> or BDT on Monte-Carlo simulations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CE7E46BA-7853-0E4E-880D-52DAED9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3931596"/>
            <a:ext cx="2349500" cy="27813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D2DAAFB-27FD-5740-A6BB-88787422A3F4}"/>
              </a:ext>
            </a:extLst>
          </p:cNvPr>
          <p:cNvSpPr txBox="1"/>
          <p:nvPr/>
        </p:nvSpPr>
        <p:spPr>
          <a:xfrm>
            <a:off x="8284555" y="5891581"/>
            <a:ext cx="320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And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infer</a:t>
            </a:r>
            <a:r>
              <a:rPr lang="fr-FR" sz="2000" dirty="0"/>
              <a:t> on new data</a:t>
            </a:r>
          </a:p>
        </p:txBody>
      </p:sp>
    </p:spTree>
    <p:extLst>
      <p:ext uri="{BB962C8B-B14F-4D97-AF65-F5344CB8AC3E}">
        <p14:creationId xmlns:p14="http://schemas.microsoft.com/office/powerpoint/2010/main" val="196925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18663"/>
              </p:ext>
            </p:extLst>
          </p:nvPr>
        </p:nvGraphicFramePr>
        <p:xfrm>
          <a:off x="1245151" y="1308959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17778"/>
              </p:ext>
            </p:extLst>
          </p:nvPr>
        </p:nvGraphicFramePr>
        <p:xfrm>
          <a:off x="10099095" y="2615970"/>
          <a:ext cx="636546" cy="23379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/>
          <p:nvPr/>
        </p:nvCxnSpPr>
        <p:spPr>
          <a:xfrm>
            <a:off x="3472405" y="3784922"/>
            <a:ext cx="542852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B8FD24-3E91-054B-823B-FDA9E20E59E3}"/>
              </a:ext>
            </a:extLst>
          </p:cNvPr>
          <p:cNvSpPr txBox="1"/>
          <p:nvPr/>
        </p:nvSpPr>
        <p:spPr>
          <a:xfrm>
            <a:off x="5949387" y="3021175"/>
            <a:ext cx="474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85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14700"/>
              </p:ext>
            </p:extLst>
          </p:nvPr>
        </p:nvGraphicFramePr>
        <p:xfrm>
          <a:off x="677763" y="1240527"/>
          <a:ext cx="427048" cy="43044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>
            <a:cxnSpLocks/>
          </p:cNvCxnSpPr>
          <p:nvPr/>
        </p:nvCxnSpPr>
        <p:spPr>
          <a:xfrm>
            <a:off x="1919538" y="1993787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F673896-DEB5-E54D-88AA-30D7F95BA174}"/>
              </a:ext>
            </a:extLst>
          </p:cNvPr>
          <p:cNvSpPr txBox="1"/>
          <p:nvPr/>
        </p:nvSpPr>
        <p:spPr>
          <a:xfrm>
            <a:off x="2474995" y="1513061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355DEE62-AB5F-CF43-97E3-14D598C13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73220"/>
              </p:ext>
            </p:extLst>
          </p:nvPr>
        </p:nvGraphicFramePr>
        <p:xfrm>
          <a:off x="830163" y="1392927"/>
          <a:ext cx="427048" cy="430448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EA3058C8-F0D1-874C-B29E-3277346B8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76062"/>
              </p:ext>
            </p:extLst>
          </p:nvPr>
        </p:nvGraphicFramePr>
        <p:xfrm>
          <a:off x="982563" y="1545327"/>
          <a:ext cx="427048" cy="430448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309A08D-8074-4845-9F69-62C406F5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45708"/>
              </p:ext>
            </p:extLst>
          </p:nvPr>
        </p:nvGraphicFramePr>
        <p:xfrm>
          <a:off x="1134963" y="1697727"/>
          <a:ext cx="427048" cy="430448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E28A0541-A106-4141-8E6D-7FC6FBF18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78600"/>
              </p:ext>
            </p:extLst>
          </p:nvPr>
        </p:nvGraphicFramePr>
        <p:xfrm>
          <a:off x="4656225" y="1615279"/>
          <a:ext cx="705720" cy="6225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1A625CD2-4F5C-C842-B917-8C653C8A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76496"/>
              </p:ext>
            </p:extLst>
          </p:nvPr>
        </p:nvGraphicFramePr>
        <p:xfrm>
          <a:off x="4656778" y="2658808"/>
          <a:ext cx="705720" cy="62257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Az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4F0C0B4-D55C-8243-AB50-2E890ED7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05971"/>
              </p:ext>
            </p:extLst>
          </p:nvPr>
        </p:nvGraphicFramePr>
        <p:xfrm>
          <a:off x="4645138" y="3702337"/>
          <a:ext cx="705720" cy="6225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B8F28969-2419-F444-A7A2-309B1F34D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19476"/>
              </p:ext>
            </p:extLst>
          </p:nvPr>
        </p:nvGraphicFramePr>
        <p:xfrm>
          <a:off x="4656225" y="4690541"/>
          <a:ext cx="690875" cy="72337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90875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72337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Type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FA87628-4061-4548-A306-663FDDAC09A6}"/>
              </a:ext>
            </a:extLst>
          </p:cNvPr>
          <p:cNvCxnSpPr>
            <a:cxnSpLocks/>
          </p:cNvCxnSpPr>
          <p:nvPr/>
        </p:nvCxnSpPr>
        <p:spPr>
          <a:xfrm>
            <a:off x="1915062" y="3037316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A33A9A5-46DE-3E4C-A545-0DCC7272C778}"/>
              </a:ext>
            </a:extLst>
          </p:cNvPr>
          <p:cNvCxnSpPr>
            <a:cxnSpLocks/>
          </p:cNvCxnSpPr>
          <p:nvPr/>
        </p:nvCxnSpPr>
        <p:spPr>
          <a:xfrm>
            <a:off x="1915063" y="402129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13AE658-5636-2644-AFFD-EB483C41F893}"/>
              </a:ext>
            </a:extLst>
          </p:cNvPr>
          <p:cNvCxnSpPr>
            <a:cxnSpLocks/>
          </p:cNvCxnSpPr>
          <p:nvPr/>
        </p:nvCxnSpPr>
        <p:spPr>
          <a:xfrm>
            <a:off x="1915061" y="505223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8DEC414-D6CA-C849-BEA4-3BA6C3996BA0}"/>
              </a:ext>
            </a:extLst>
          </p:cNvPr>
          <p:cNvSpPr txBox="1"/>
          <p:nvPr/>
        </p:nvSpPr>
        <p:spPr>
          <a:xfrm>
            <a:off x="2474994" y="2554635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3BA4A0F-E6C8-0A46-8526-8EAC56154B05}"/>
              </a:ext>
            </a:extLst>
          </p:cNvPr>
          <p:cNvSpPr txBox="1"/>
          <p:nvPr/>
        </p:nvSpPr>
        <p:spPr>
          <a:xfrm>
            <a:off x="2474993" y="3596209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E5F879-2D0C-784C-AC08-7CA292D748B0}"/>
              </a:ext>
            </a:extLst>
          </p:cNvPr>
          <p:cNvSpPr txBox="1"/>
          <p:nvPr/>
        </p:nvSpPr>
        <p:spPr>
          <a:xfrm>
            <a:off x="2474992" y="4637783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568D32D-302C-C847-BB3C-AC7A3F8553C5}"/>
              </a:ext>
            </a:extLst>
          </p:cNvPr>
          <p:cNvSpPr txBox="1"/>
          <p:nvPr/>
        </p:nvSpPr>
        <p:spPr>
          <a:xfrm>
            <a:off x="7017563" y="1760796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Advantages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can</a:t>
            </a:r>
            <a:r>
              <a:rPr lang="fr-FR" sz="2500" dirty="0"/>
              <a:t> </a:t>
            </a:r>
            <a:r>
              <a:rPr lang="fr-FR" sz="2500" dirty="0" err="1"/>
              <a:t>run</a:t>
            </a:r>
            <a:r>
              <a:rPr lang="fr-FR" sz="2500" dirty="0"/>
              <a:t> in </a:t>
            </a:r>
            <a:r>
              <a:rPr lang="fr-FR" sz="2500" dirty="0" err="1"/>
              <a:t>parallel</a:t>
            </a:r>
            <a:endParaRPr lang="fr-FR" sz="25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495BC3-E13C-B740-AB75-89E7805BF042}"/>
              </a:ext>
            </a:extLst>
          </p:cNvPr>
          <p:cNvSpPr txBox="1"/>
          <p:nvPr/>
        </p:nvSpPr>
        <p:spPr>
          <a:xfrm>
            <a:off x="7017562" y="3697569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Drawbacks: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4 </a:t>
            </a:r>
            <a:r>
              <a:rPr lang="fr-FR" sz="2500" dirty="0" err="1"/>
              <a:t>models</a:t>
            </a:r>
            <a:r>
              <a:rPr lang="fr-FR" sz="2500" dirty="0"/>
              <a:t> to train/use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Reconstruction </a:t>
            </a:r>
            <a:r>
              <a:rPr lang="fr-FR" sz="2500" dirty="0" err="1"/>
              <a:t>degeneracy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85743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serial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62455"/>
              </p:ext>
            </p:extLst>
          </p:nvPr>
        </p:nvGraphicFramePr>
        <p:xfrm>
          <a:off x="518931" y="1385670"/>
          <a:ext cx="493736" cy="497666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373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</p:cNvCxnSpPr>
          <p:nvPr/>
        </p:nvCxnSpPr>
        <p:spPr>
          <a:xfrm>
            <a:off x="1168308" y="3858072"/>
            <a:ext cx="96979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99560"/>
              </p:ext>
            </p:extLst>
          </p:nvPr>
        </p:nvGraphicFramePr>
        <p:xfrm>
          <a:off x="589279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</p:cNvCxnSpPr>
          <p:nvPr/>
        </p:nvCxnSpPr>
        <p:spPr>
          <a:xfrm>
            <a:off x="3099682" y="3858071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4CB99B6-3D8D-DF42-9ED6-E756A5E6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59251"/>
              </p:ext>
            </p:extLst>
          </p:nvPr>
        </p:nvGraphicFramePr>
        <p:xfrm>
          <a:off x="2280823" y="3577980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B40AA9E8-51BC-0D4A-BEC4-F5C690C88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40971"/>
              </p:ext>
            </p:extLst>
          </p:nvPr>
        </p:nvGraphicFramePr>
        <p:xfrm>
          <a:off x="410290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994550BB-7E26-1B44-8ADD-B82E492A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33976"/>
              </p:ext>
            </p:extLst>
          </p:nvPr>
        </p:nvGraphicFramePr>
        <p:xfrm>
          <a:off x="7639126" y="3575892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4197077-85BB-DC44-BCE7-9C607A888EF2}"/>
              </a:ext>
            </a:extLst>
          </p:cNvPr>
          <p:cNvCxnSpPr>
            <a:cxnSpLocks/>
          </p:cNvCxnSpPr>
          <p:nvPr/>
        </p:nvCxnSpPr>
        <p:spPr>
          <a:xfrm>
            <a:off x="4925119" y="3858070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8C31FC8-74C1-0144-8A64-43816B3E2418}"/>
              </a:ext>
            </a:extLst>
          </p:cNvPr>
          <p:cNvCxnSpPr>
            <a:cxnSpLocks/>
          </p:cNvCxnSpPr>
          <p:nvPr/>
        </p:nvCxnSpPr>
        <p:spPr>
          <a:xfrm>
            <a:off x="6671451" y="3858069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F99879E-ECCF-AD4D-80FE-941675FAF56D}"/>
              </a:ext>
            </a:extLst>
          </p:cNvPr>
          <p:cNvSpPr txBox="1"/>
          <p:nvPr/>
        </p:nvSpPr>
        <p:spPr>
          <a:xfrm>
            <a:off x="9053840" y="2850100"/>
            <a:ext cx="268570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less</a:t>
            </a:r>
            <a:r>
              <a:rPr lang="fr-FR" sz="2500" dirty="0"/>
              <a:t> </a:t>
            </a:r>
            <a:r>
              <a:rPr lang="fr-FR" sz="2500" dirty="0" err="1"/>
              <a:t>degeneracy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02969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mixed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55694"/>
              </p:ext>
            </p:extLst>
          </p:nvPr>
        </p:nvGraphicFramePr>
        <p:xfrm>
          <a:off x="5032318" y="5131858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382396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458489"/>
            <a:ext cx="38632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31557"/>
              </p:ext>
            </p:extLst>
          </p:nvPr>
        </p:nvGraphicFramePr>
        <p:xfrm>
          <a:off x="2599988" y="3543191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60520"/>
              </p:ext>
            </p:extLst>
          </p:nvPr>
        </p:nvGraphicFramePr>
        <p:xfrm>
          <a:off x="2599988" y="1392977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>
            <a:off x="3236534" y="3823964"/>
            <a:ext cx="2114057" cy="130789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195452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F3681473-A3A5-C54E-A28C-0C6BF63659BF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236534" y="1954524"/>
            <a:ext cx="2114057" cy="317733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991C823-AB14-4043-B5E9-456B31FF4DA0}"/>
              </a:ext>
            </a:extLst>
          </p:cNvPr>
          <p:cNvSpPr txBox="1"/>
          <p:nvPr/>
        </p:nvSpPr>
        <p:spPr>
          <a:xfrm>
            <a:off x="7658423" y="251607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Take</a:t>
            </a:r>
            <a:r>
              <a:rPr lang="fr-FR" sz="2500" dirty="0"/>
              <a:t> the </a:t>
            </a:r>
            <a:r>
              <a:rPr lang="fr-FR" sz="2500" dirty="0" err="1"/>
              <a:t>physics</a:t>
            </a:r>
            <a:r>
              <a:rPr lang="fr-FR" sz="2500" dirty="0"/>
              <a:t> </a:t>
            </a:r>
            <a:r>
              <a:rPr lang="fr-FR" sz="2500" dirty="0" err="1"/>
              <a:t>into</a:t>
            </a:r>
            <a:r>
              <a:rPr lang="fr-FR" sz="2500" dirty="0"/>
              <a:t> </a:t>
            </a:r>
            <a:r>
              <a:rPr lang="fr-FR" sz="2500" dirty="0" err="1"/>
              <a:t>consideration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r>
              <a:rPr lang="fr-FR" sz="2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64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382879"/>
              </p:ext>
            </p:extLst>
          </p:nvPr>
        </p:nvGraphicFramePr>
        <p:xfrm>
          <a:off x="6861120" y="5292877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3983621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BA13A0A-C622-B74E-9327-268CB86CA14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4801564"/>
            <a:ext cx="3632678" cy="19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619507"/>
            <a:ext cx="569207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9404"/>
              </p:ext>
            </p:extLst>
          </p:nvPr>
        </p:nvGraphicFramePr>
        <p:xfrm>
          <a:off x="4801721" y="4540174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13883"/>
              </p:ext>
            </p:extLst>
          </p:nvPr>
        </p:nvGraphicFramePr>
        <p:xfrm>
          <a:off x="2469362" y="3422074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105908" y="3983621"/>
            <a:ext cx="4073485" cy="130925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69043" y="2097500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51904B09-2B2B-FC48-9F06-8CD8ED019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42567"/>
              </p:ext>
            </p:extLst>
          </p:nvPr>
        </p:nvGraphicFramePr>
        <p:xfrm>
          <a:off x="2469362" y="1255180"/>
          <a:ext cx="636546" cy="16846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hmax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Xcore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Ycore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997299"/>
                  </a:ext>
                </a:extLst>
              </a:tr>
            </a:tbl>
          </a:graphicData>
        </a:graphic>
      </p:graphicFrame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E67B7915-F9F1-D841-8FB3-F4F61E2E2B58}"/>
              </a:ext>
            </a:extLst>
          </p:cNvPr>
          <p:cNvCxnSpPr>
            <a:cxnSpLocks/>
            <a:stCxn id="40" idx="3"/>
            <a:endCxn id="15" idx="0"/>
          </p:cNvCxnSpPr>
          <p:nvPr/>
        </p:nvCxnSpPr>
        <p:spPr>
          <a:xfrm>
            <a:off x="3105908" y="2097500"/>
            <a:ext cx="2014086" cy="244267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>
            <a:extLst>
              <a:ext uri="{FF2B5EF4-FFF2-40B4-BE49-F238E27FC236}">
                <a16:creationId xmlns:a16="http://schemas.microsoft.com/office/drawing/2014/main" id="{4B83EFE4-C921-6D48-BF77-901CFEE4BA80}"/>
              </a:ext>
            </a:extLst>
          </p:cNvPr>
          <p:cNvCxnSpPr>
            <a:cxnSpLocks/>
            <a:stCxn id="40" idx="3"/>
            <a:endCxn id="6" idx="0"/>
          </p:cNvCxnSpPr>
          <p:nvPr/>
        </p:nvCxnSpPr>
        <p:spPr>
          <a:xfrm>
            <a:off x="3105908" y="2097500"/>
            <a:ext cx="4073485" cy="3195377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03B66B42-2840-2245-B1BA-3BDA0FECE387}"/>
              </a:ext>
            </a:extLst>
          </p:cNvPr>
          <p:cNvSpPr txBox="1"/>
          <p:nvPr/>
        </p:nvSpPr>
        <p:spPr>
          <a:xfrm>
            <a:off x="8282538" y="251616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powerful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Heavier</a:t>
            </a:r>
            <a:endParaRPr lang="fr-FR" sz="2500" dirty="0"/>
          </a:p>
        </p:txBody>
      </p: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650F4013-AB03-FE44-AB01-855C257A636B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5438267" y="4820947"/>
            <a:ext cx="1422853" cy="79856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53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12473"/>
            <a:ext cx="10824714" cy="17450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4000" dirty="0"/>
              <a:t>DEMO #1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random</a:t>
            </a:r>
            <a:r>
              <a:rPr lang="fr-FR" sz="4000" dirty="0"/>
              <a:t> </a:t>
            </a:r>
            <a:r>
              <a:rPr lang="fr-FR" sz="4000" dirty="0" err="1"/>
              <a:t>forests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0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42" y="2184400"/>
            <a:ext cx="10735641" cy="398917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 the </a:t>
            </a:r>
            <a:r>
              <a:rPr lang="fr-FR" dirty="0" err="1"/>
              <a:t>demo</a:t>
            </a:r>
            <a:r>
              <a:rPr lang="fr-FR" dirty="0"/>
              <a:t> part,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the code </a:t>
            </a:r>
            <a:r>
              <a:rPr lang="fr-FR" dirty="0" err="1"/>
              <a:t>yourself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All the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openly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at: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https://github.com/vuillaut/cta_mtl_course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83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3251199"/>
            <a:ext cx="10824714" cy="1306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</a:t>
            </a:r>
            <a:r>
              <a:rPr lang="fr-FR" sz="4000" dirty="0" err="1"/>
              <a:t>deeper</a:t>
            </a:r>
            <a:r>
              <a:rPr lang="fr-FR" sz="4000" dirty="0"/>
              <a:t>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15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9213C2-AC02-BA48-B59F-9DED239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58291"/>
            <a:ext cx="10824714" cy="3915284"/>
          </a:xfrm>
        </p:spPr>
        <p:txBody>
          <a:bodyPr/>
          <a:lstStyle/>
          <a:p>
            <a:r>
              <a:rPr lang="fr-FR" dirty="0"/>
              <a:t>More abstraction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C7FF1DF-1E9E-B341-A69E-498831B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41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Multi-</a:t>
            </a:r>
            <a:r>
              <a:rPr lang="fr-FR" sz="4000" dirty="0" err="1"/>
              <a:t>task</a:t>
            </a:r>
            <a:r>
              <a:rPr lang="fr-FR" sz="4000" dirty="0"/>
              <a:t> </a:t>
            </a:r>
            <a:r>
              <a:rPr lang="fr-FR" sz="4000" dirty="0" err="1"/>
              <a:t>deep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603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E3D666-22DC-CF48-9237-09DF2033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41E8328-C9F4-AF42-BE1A-8A8BA1FB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97" y="1107317"/>
            <a:ext cx="8142239" cy="4711592"/>
          </a:xfrm>
        </p:spPr>
        <p:txBody>
          <a:bodyPr>
            <a:noAutofit/>
          </a:bodyPr>
          <a:lstStyle/>
          <a:p>
            <a:r>
              <a:rPr lang="fr-FR" sz="1800" dirty="0"/>
              <a:t>First </a:t>
            </a:r>
            <a:r>
              <a:rPr lang="fr-FR" sz="1800" dirty="0" err="1"/>
              <a:t>idea</a:t>
            </a:r>
            <a:r>
              <a:rPr lang="fr-FR" sz="1800" dirty="0"/>
              <a:t>: </a:t>
            </a:r>
            <a:r>
              <a:rPr lang="fr-FR" sz="1800" dirty="0" err="1"/>
              <a:t>Caruana</a:t>
            </a:r>
            <a:r>
              <a:rPr lang="fr-FR" sz="1800" dirty="0"/>
              <a:t>, R. "</a:t>
            </a:r>
            <a:r>
              <a:rPr lang="fr-FR" sz="1800" dirty="0" err="1"/>
              <a:t>Multitask</a:t>
            </a:r>
            <a:r>
              <a:rPr lang="fr-FR" sz="1800" dirty="0"/>
              <a:t> </a:t>
            </a:r>
            <a:r>
              <a:rPr lang="fr-FR" sz="1800" dirty="0" err="1"/>
              <a:t>learning</a:t>
            </a:r>
            <a:r>
              <a:rPr lang="fr-FR" sz="1800" dirty="0"/>
              <a:t>: A </a:t>
            </a:r>
            <a:r>
              <a:rPr lang="fr-FR" sz="1800" dirty="0" err="1"/>
              <a:t>knowledge-based</a:t>
            </a:r>
            <a:r>
              <a:rPr lang="fr-FR" sz="1800" dirty="0"/>
              <a:t> source of inductive </a:t>
            </a:r>
            <a:r>
              <a:rPr lang="fr-FR" sz="1800" dirty="0" err="1"/>
              <a:t>bias</a:t>
            </a:r>
            <a:r>
              <a:rPr lang="fr-FR" sz="1800" dirty="0"/>
              <a:t>." </a:t>
            </a:r>
            <a:r>
              <a:rPr lang="fr-FR" sz="1800" dirty="0" err="1"/>
              <a:t>Proceedings</a:t>
            </a:r>
            <a:r>
              <a:rPr lang="fr-FR" sz="1800" dirty="0"/>
              <a:t> of the </a:t>
            </a:r>
            <a:r>
              <a:rPr lang="fr-FR" sz="1800" dirty="0" err="1"/>
              <a:t>Tenth</a:t>
            </a:r>
            <a:r>
              <a:rPr lang="fr-FR" sz="1800" dirty="0"/>
              <a:t> International </a:t>
            </a:r>
            <a:r>
              <a:rPr lang="fr-FR" sz="1800" dirty="0" err="1"/>
              <a:t>Conference</a:t>
            </a:r>
            <a:r>
              <a:rPr lang="fr-FR" sz="1800" dirty="0"/>
              <a:t> on Machine Learning. 1993.</a:t>
            </a:r>
            <a:endParaRPr lang="fr-FR" sz="1800" b="1" dirty="0"/>
          </a:p>
          <a:p>
            <a:r>
              <a:rPr lang="fr-FR" sz="1800" dirty="0" err="1"/>
              <a:t>Hidden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r>
              <a:rPr lang="fr-FR" sz="1800" dirty="0"/>
              <a:t> </a:t>
            </a:r>
            <a:r>
              <a:rPr lang="fr-FR" sz="1800" dirty="0" err="1"/>
              <a:t>common</a:t>
            </a:r>
            <a:r>
              <a:rPr lang="fr-FR" sz="1800" dirty="0"/>
              <a:t> to all </a:t>
            </a:r>
            <a:r>
              <a:rPr lang="fr-FR" sz="1800" dirty="0" err="1"/>
              <a:t>task</a:t>
            </a:r>
            <a:endParaRPr lang="fr-FR" sz="1800" dirty="0"/>
          </a:p>
          <a:p>
            <a:r>
              <a:rPr lang="fr-FR" sz="1800" dirty="0" err="1"/>
              <a:t>Task-specific</a:t>
            </a:r>
            <a:r>
              <a:rPr lang="fr-FR" sz="1800" dirty="0"/>
              <a:t> output </a:t>
            </a:r>
            <a:r>
              <a:rPr lang="fr-FR" sz="1800" dirty="0" err="1"/>
              <a:t>layers</a:t>
            </a:r>
            <a:endParaRPr lang="fr-FR" sz="1800" dirty="0"/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Advangtage</a:t>
            </a:r>
            <a:r>
              <a:rPr lang="fr-FR" sz="1800" dirty="0"/>
              <a:t>:</a:t>
            </a:r>
          </a:p>
          <a:p>
            <a:r>
              <a:rPr lang="fr-FR" sz="1800" dirty="0"/>
              <a:t>Common </a:t>
            </a:r>
            <a:r>
              <a:rPr lang="fr-FR" sz="1800" dirty="0" err="1"/>
              <a:t>representation</a:t>
            </a:r>
            <a:r>
              <a:rPr lang="fr-FR" sz="1800" dirty="0"/>
              <a:t> of the data</a:t>
            </a:r>
          </a:p>
          <a:p>
            <a:r>
              <a:rPr lang="fr-FR" sz="1800" dirty="0" err="1"/>
              <a:t>Reduces</a:t>
            </a:r>
            <a:r>
              <a:rPr lang="fr-FR" sz="1800" dirty="0"/>
              <a:t> </a:t>
            </a:r>
            <a:r>
              <a:rPr lang="fr-FR" sz="1800" dirty="0" err="1"/>
              <a:t>risk</a:t>
            </a:r>
            <a:r>
              <a:rPr lang="fr-FR" sz="1800" dirty="0"/>
              <a:t> of </a:t>
            </a:r>
            <a:r>
              <a:rPr lang="fr-FR" sz="1800" dirty="0" err="1"/>
              <a:t>overfitting</a:t>
            </a:r>
            <a:r>
              <a:rPr lang="fr-FR" sz="1800" dirty="0"/>
              <a:t> (of an </a:t>
            </a:r>
            <a:r>
              <a:rPr lang="fr-FR" sz="1800" dirty="0" err="1"/>
              <a:t>order</a:t>
            </a:r>
            <a:r>
              <a:rPr lang="fr-FR" sz="1800" dirty="0"/>
              <a:t> ~ </a:t>
            </a:r>
            <a:r>
              <a:rPr lang="fr-FR" sz="1800" dirty="0" err="1"/>
              <a:t>number</a:t>
            </a:r>
            <a:r>
              <a:rPr lang="fr-FR" sz="1800" dirty="0"/>
              <a:t> of </a:t>
            </a:r>
            <a:r>
              <a:rPr lang="fr-FR" sz="1800" dirty="0" err="1"/>
              <a:t>tasks</a:t>
            </a:r>
            <a:r>
              <a:rPr lang="fr-FR" sz="1800" dirty="0"/>
              <a:t>*)</a:t>
            </a:r>
          </a:p>
          <a:p>
            <a:pPr lvl="1"/>
            <a:r>
              <a:rPr lang="fr-FR" sz="1800" dirty="0"/>
              <a:t>The more </a:t>
            </a:r>
            <a:r>
              <a:rPr lang="fr-FR" sz="1800" dirty="0" err="1"/>
              <a:t>tasks</a:t>
            </a:r>
            <a:r>
              <a:rPr lang="fr-FR" sz="1800" dirty="0"/>
              <a:t>, the more </a:t>
            </a:r>
            <a:r>
              <a:rPr lang="fr-FR" sz="1800" dirty="0" err="1"/>
              <a:t>general</a:t>
            </a:r>
            <a:r>
              <a:rPr lang="fr-FR" sz="1800" dirty="0"/>
              <a:t> the model has to </a:t>
            </a:r>
            <a:r>
              <a:rPr lang="fr-FR" sz="1800" dirty="0" err="1"/>
              <a:t>become</a:t>
            </a:r>
            <a:r>
              <a:rPr lang="fr-FR" sz="1800" dirty="0"/>
              <a:t> </a:t>
            </a:r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/>
              <a:t>Drawback:</a:t>
            </a:r>
          </a:p>
          <a:p>
            <a:r>
              <a:rPr lang="fr-FR" sz="1800" dirty="0"/>
              <a:t>The </a:t>
            </a:r>
            <a:r>
              <a:rPr lang="fr-FR" sz="1800" dirty="0" err="1"/>
              <a:t>tasks</a:t>
            </a:r>
            <a:r>
              <a:rPr lang="fr-FR" sz="1800" dirty="0"/>
              <a:t> </a:t>
            </a:r>
            <a:r>
              <a:rPr lang="fr-FR" sz="1800" b="1" dirty="0"/>
              <a:t>must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physically</a:t>
            </a:r>
            <a:r>
              <a:rPr lang="fr-FR" sz="1800" dirty="0"/>
              <a:t> </a:t>
            </a:r>
            <a:r>
              <a:rPr lang="fr-FR" sz="1800" dirty="0" err="1"/>
              <a:t>related</a:t>
            </a:r>
            <a:r>
              <a:rPr lang="fr-FR" sz="1800" dirty="0"/>
              <a:t> (</a:t>
            </a:r>
            <a:r>
              <a:rPr lang="fr-FR" sz="1800" dirty="0" err="1"/>
              <a:t>negative</a:t>
            </a:r>
            <a:r>
              <a:rPr lang="fr-FR" sz="1800" dirty="0"/>
              <a:t> transfert)</a:t>
            </a:r>
          </a:p>
          <a:p>
            <a:pPr lvl="1"/>
            <a:r>
              <a:rPr lang="fr-FR" sz="1800" dirty="0" err="1"/>
              <a:t>Requires</a:t>
            </a:r>
            <a:r>
              <a:rPr lang="fr-FR" sz="1800" dirty="0"/>
              <a:t> </a:t>
            </a: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level</a:t>
            </a:r>
            <a:r>
              <a:rPr lang="fr-FR" sz="1800" dirty="0"/>
              <a:t> of </a:t>
            </a:r>
            <a:r>
              <a:rPr lang="fr-FR" sz="1800" dirty="0" err="1"/>
              <a:t>knowledge</a:t>
            </a:r>
            <a:r>
              <a:rPr lang="fr-FR" sz="1800" dirty="0"/>
              <a:t>/</a:t>
            </a:r>
            <a:r>
              <a:rPr lang="fr-FR" sz="1800" dirty="0" err="1"/>
              <a:t>understanding</a:t>
            </a:r>
            <a:r>
              <a:rPr lang="fr-FR" sz="1800" dirty="0"/>
              <a:t> of the </a:t>
            </a:r>
            <a:r>
              <a:rPr lang="fr-FR" sz="1800" dirty="0" err="1"/>
              <a:t>problem</a:t>
            </a:r>
            <a:r>
              <a:rPr lang="fr-FR" sz="1800" dirty="0"/>
              <a:t> </a:t>
            </a:r>
            <a:r>
              <a:rPr lang="fr-FR" sz="1800" dirty="0" err="1"/>
              <a:t>complexity</a:t>
            </a:r>
            <a:endParaRPr lang="fr-FR" sz="1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1FAD70-7CB0-164B-BF4B-01A7B02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18" y="2654044"/>
            <a:ext cx="3663259" cy="2753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EF8EF-E334-E646-9CD8-EBF44CE4C0EA}"/>
              </a:ext>
            </a:extLst>
          </p:cNvPr>
          <p:cNvSpPr/>
          <p:nvPr/>
        </p:nvSpPr>
        <p:spPr>
          <a:xfrm>
            <a:off x="233046" y="6223441"/>
            <a:ext cx="10941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*Baxter,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2033E-BD00-A648-A175-31D5F0FE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545" y="1543989"/>
            <a:ext cx="1511964" cy="7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6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F6736F-35D5-FC4B-93A3-68CB7658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54" y="1204299"/>
            <a:ext cx="5821455" cy="4983131"/>
          </a:xfrm>
        </p:spPr>
        <p:txBody>
          <a:bodyPr>
            <a:normAutofit/>
          </a:bodyPr>
          <a:lstStyle/>
          <a:p>
            <a:r>
              <a:rPr lang="fr-FR" dirty="0"/>
              <a:t>One model per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regularized</a:t>
            </a:r>
            <a:r>
              <a:rPr lang="fr-FR" dirty="0"/>
              <a:t> to encourage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</a:t>
            </a:r>
            <a:r>
              <a:rPr lang="fr-FR" dirty="0" err="1"/>
              <a:t>learning</a:t>
            </a:r>
            <a:r>
              <a:rPr lang="fr-FR" dirty="0"/>
              <a:t> one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lot of data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data)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but not exact </a:t>
            </a:r>
            <a:r>
              <a:rPr lang="fr-FR" dirty="0" err="1"/>
              <a:t>word</a:t>
            </a:r>
            <a:r>
              <a:rPr lang="fr-FR" dirty="0"/>
              <a:t> translation*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52A911-1C30-2E44-94C9-9A82E6D1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Soft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6BC129-8B2F-514C-B744-B2B3636C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23" y="1528919"/>
            <a:ext cx="5291423" cy="20238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A4C629-7B86-F342-BC12-A4C148FF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69" y="3877350"/>
            <a:ext cx="4066886" cy="938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E4A852-E0C9-3446-9F68-3A059C2A7038}"/>
              </a:ext>
            </a:extLst>
          </p:cNvPr>
          <p:cNvSpPr/>
          <p:nvPr/>
        </p:nvSpPr>
        <p:spPr>
          <a:xfrm>
            <a:off x="138545" y="6363074"/>
            <a:ext cx="12053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*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Duong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L., Cohn,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T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Bird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S., &amp; Cook, P. (2015).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Low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Resource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Dependency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: Cross-lingual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Parameter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Sharing in a Neural Network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Proceedings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of the 53rd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Annual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Meeting of the Association for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Computational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Linguistics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and the 7th International Joint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Conference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on Natural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Language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Processing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(Short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Papers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), 845–850</a:t>
            </a: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ED6D15-0F29-0040-ADFF-EA869E7F7EAB}"/>
              </a:ext>
            </a:extLst>
          </p:cNvPr>
          <p:cNvSpPr txBox="1"/>
          <p:nvPr/>
        </p:nvSpPr>
        <p:spPr>
          <a:xfrm>
            <a:off x="7224569" y="5404802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 = model </a:t>
            </a:r>
            <a:r>
              <a:rPr lang="fr-FR" dirty="0" err="1"/>
              <a:t>weigths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01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615E89-3261-B443-AD65-AAA42CD8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26327"/>
            <a:ext cx="10824714" cy="334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Balancing</a:t>
            </a:r>
            <a:r>
              <a:rPr lang="fr-FR" sz="4000" dirty="0"/>
              <a:t> </a:t>
            </a:r>
            <a:r>
              <a:rPr lang="fr-FR" sz="4000" dirty="0" err="1"/>
              <a:t>task</a:t>
            </a:r>
            <a:r>
              <a:rPr lang="fr-FR" sz="4000" dirty="0"/>
              <a:t> importances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4F09E6-5328-324A-A338-9D688983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EA6A35-A05D-F94A-BB06-81709319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27" y="3833201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70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B66E7F4-3CA3-B64C-8A4B-84216352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43" y="1154442"/>
            <a:ext cx="10824714" cy="6134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accent2"/>
                </a:solidFill>
              </a:rPr>
              <a:t>Some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tasks</a:t>
            </a:r>
            <a:r>
              <a:rPr lang="fr-FR" dirty="0"/>
              <a:t> are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>
                <a:solidFill>
                  <a:schemeClr val="accent6"/>
                </a:solidFill>
              </a:rPr>
              <a:t>than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others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D54773-86FA-804D-A49F-A2E90A30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balancing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2B79AD-733C-FF48-A9A8-D8EA1CA2521C}"/>
              </a:ext>
            </a:extLst>
          </p:cNvPr>
          <p:cNvSpPr txBox="1"/>
          <p:nvPr/>
        </p:nvSpPr>
        <p:spPr>
          <a:xfrm>
            <a:off x="-5107504" y="-1754980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6F40252-CBA9-0049-A119-C885EBE902D4}"/>
              </a:ext>
            </a:extLst>
          </p:cNvPr>
          <p:cNvGrpSpPr/>
          <p:nvPr/>
        </p:nvGrpSpPr>
        <p:grpSpPr>
          <a:xfrm>
            <a:off x="2234618" y="2049678"/>
            <a:ext cx="7298349" cy="4205420"/>
            <a:chOff x="1514109" y="2119745"/>
            <a:chExt cx="7832643" cy="451328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C039C61-3577-7F41-9CED-9AB97F50534C}"/>
                </a:ext>
              </a:extLst>
            </p:cNvPr>
            <p:cNvGrpSpPr/>
            <p:nvPr/>
          </p:nvGrpSpPr>
          <p:grpSpPr>
            <a:xfrm>
              <a:off x="3020291" y="2119745"/>
              <a:ext cx="6303818" cy="3879277"/>
              <a:chOff x="1801091" y="2216727"/>
              <a:chExt cx="3394364" cy="2479964"/>
            </a:xfrm>
          </p:grpSpPr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65BA9124-124B-A549-8623-B69A5508F3AF}"/>
                  </a:ext>
                </a:extLst>
              </p:cNvPr>
              <p:cNvCxnSpPr/>
              <p:nvPr/>
            </p:nvCxnSpPr>
            <p:spPr>
              <a:xfrm flipV="1">
                <a:off x="1801091" y="2216727"/>
                <a:ext cx="0" cy="2479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2540D884-D0CF-8D4B-91D9-9D24BA8A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1091" y="4696691"/>
                <a:ext cx="33943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9506DF95-A946-184E-8B57-2C8893D4B413}"/>
                </a:ext>
              </a:extLst>
            </p:cNvPr>
            <p:cNvSpPr/>
            <p:nvPr/>
          </p:nvSpPr>
          <p:spPr>
            <a:xfrm>
              <a:off x="3477491" y="2560628"/>
              <a:ext cx="4807527" cy="1652878"/>
            </a:xfrm>
            <a:custGeom>
              <a:avLst/>
              <a:gdLst>
                <a:gd name="connsiteX0" fmla="*/ 0 w 4807527"/>
                <a:gd name="connsiteY0" fmla="*/ 210281 h 1652878"/>
                <a:gd name="connsiteX1" fmla="*/ 193964 w 4807527"/>
                <a:gd name="connsiteY1" fmla="*/ 2463 h 1652878"/>
                <a:gd name="connsiteX2" fmla="*/ 360218 w 4807527"/>
                <a:gd name="connsiteY2" fmla="*/ 334972 h 1652878"/>
                <a:gd name="connsiteX3" fmla="*/ 568036 w 4807527"/>
                <a:gd name="connsiteY3" fmla="*/ 141008 h 1652878"/>
                <a:gd name="connsiteX4" fmla="*/ 706582 w 4807527"/>
                <a:gd name="connsiteY4" fmla="*/ 418099 h 1652878"/>
                <a:gd name="connsiteX5" fmla="*/ 831273 w 4807527"/>
                <a:gd name="connsiteY5" fmla="*/ 736754 h 1652878"/>
                <a:gd name="connsiteX6" fmla="*/ 969818 w 4807527"/>
                <a:gd name="connsiteY6" fmla="*/ 473517 h 1652878"/>
                <a:gd name="connsiteX7" fmla="*/ 1066800 w 4807527"/>
                <a:gd name="connsiteY7" fmla="*/ 736754 h 1652878"/>
                <a:gd name="connsiteX8" fmla="*/ 1219200 w 4807527"/>
                <a:gd name="connsiteY8" fmla="*/ 1013845 h 1652878"/>
                <a:gd name="connsiteX9" fmla="*/ 1288473 w 4807527"/>
                <a:gd name="connsiteY9" fmla="*/ 792172 h 1652878"/>
                <a:gd name="connsiteX10" fmla="*/ 1427018 w 4807527"/>
                <a:gd name="connsiteY10" fmla="*/ 1152390 h 1652878"/>
                <a:gd name="connsiteX11" fmla="*/ 1537854 w 4807527"/>
                <a:gd name="connsiteY11" fmla="*/ 889154 h 1652878"/>
                <a:gd name="connsiteX12" fmla="*/ 1593273 w 4807527"/>
                <a:gd name="connsiteY12" fmla="*/ 1374063 h 1652878"/>
                <a:gd name="connsiteX13" fmla="*/ 1773382 w 4807527"/>
                <a:gd name="connsiteY13" fmla="*/ 1207808 h 1652878"/>
                <a:gd name="connsiteX14" fmla="*/ 1953491 w 4807527"/>
                <a:gd name="connsiteY14" fmla="*/ 1457190 h 1652878"/>
                <a:gd name="connsiteX15" fmla="*/ 2202873 w 4807527"/>
                <a:gd name="connsiteY15" fmla="*/ 1346354 h 1652878"/>
                <a:gd name="connsiteX16" fmla="*/ 2493818 w 4807527"/>
                <a:gd name="connsiteY16" fmla="*/ 1401772 h 1652878"/>
                <a:gd name="connsiteX17" fmla="*/ 2770909 w 4807527"/>
                <a:gd name="connsiteY17" fmla="*/ 1568027 h 1652878"/>
                <a:gd name="connsiteX18" fmla="*/ 2964873 w 4807527"/>
                <a:gd name="connsiteY18" fmla="*/ 1498754 h 1652878"/>
                <a:gd name="connsiteX19" fmla="*/ 3574473 w 4807527"/>
                <a:gd name="connsiteY19" fmla="*/ 1651154 h 1652878"/>
                <a:gd name="connsiteX20" fmla="*/ 4142509 w 4807527"/>
                <a:gd name="connsiteY20" fmla="*/ 1581881 h 1652878"/>
                <a:gd name="connsiteX21" fmla="*/ 4807527 w 4807527"/>
                <a:gd name="connsiteY21" fmla="*/ 1595736 h 16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07527" h="1652878">
                  <a:moveTo>
                    <a:pt x="0" y="210281"/>
                  </a:moveTo>
                  <a:cubicBezTo>
                    <a:pt x="66964" y="95981"/>
                    <a:pt x="133928" y="-18319"/>
                    <a:pt x="193964" y="2463"/>
                  </a:cubicBezTo>
                  <a:cubicBezTo>
                    <a:pt x="254000" y="23245"/>
                    <a:pt x="297873" y="311881"/>
                    <a:pt x="360218" y="334972"/>
                  </a:cubicBezTo>
                  <a:cubicBezTo>
                    <a:pt x="422563" y="358063"/>
                    <a:pt x="510309" y="127154"/>
                    <a:pt x="568036" y="141008"/>
                  </a:cubicBezTo>
                  <a:cubicBezTo>
                    <a:pt x="625763" y="154862"/>
                    <a:pt x="662709" y="318808"/>
                    <a:pt x="706582" y="418099"/>
                  </a:cubicBezTo>
                  <a:cubicBezTo>
                    <a:pt x="750455" y="517390"/>
                    <a:pt x="787400" y="727518"/>
                    <a:pt x="831273" y="736754"/>
                  </a:cubicBezTo>
                  <a:cubicBezTo>
                    <a:pt x="875146" y="745990"/>
                    <a:pt x="930564" y="473517"/>
                    <a:pt x="969818" y="473517"/>
                  </a:cubicBezTo>
                  <a:cubicBezTo>
                    <a:pt x="1009072" y="473517"/>
                    <a:pt x="1025236" y="646699"/>
                    <a:pt x="1066800" y="736754"/>
                  </a:cubicBezTo>
                  <a:cubicBezTo>
                    <a:pt x="1108364" y="826809"/>
                    <a:pt x="1182255" y="1004609"/>
                    <a:pt x="1219200" y="1013845"/>
                  </a:cubicBezTo>
                  <a:cubicBezTo>
                    <a:pt x="1256145" y="1023081"/>
                    <a:pt x="1253837" y="769081"/>
                    <a:pt x="1288473" y="792172"/>
                  </a:cubicBezTo>
                  <a:cubicBezTo>
                    <a:pt x="1323109" y="815263"/>
                    <a:pt x="1385455" y="1136226"/>
                    <a:pt x="1427018" y="1152390"/>
                  </a:cubicBezTo>
                  <a:cubicBezTo>
                    <a:pt x="1468581" y="1168554"/>
                    <a:pt x="1510145" y="852209"/>
                    <a:pt x="1537854" y="889154"/>
                  </a:cubicBezTo>
                  <a:cubicBezTo>
                    <a:pt x="1565563" y="926099"/>
                    <a:pt x="1554018" y="1320954"/>
                    <a:pt x="1593273" y="1374063"/>
                  </a:cubicBezTo>
                  <a:cubicBezTo>
                    <a:pt x="1632528" y="1427172"/>
                    <a:pt x="1713346" y="1193953"/>
                    <a:pt x="1773382" y="1207808"/>
                  </a:cubicBezTo>
                  <a:cubicBezTo>
                    <a:pt x="1833418" y="1221663"/>
                    <a:pt x="1881909" y="1434099"/>
                    <a:pt x="1953491" y="1457190"/>
                  </a:cubicBezTo>
                  <a:cubicBezTo>
                    <a:pt x="2025073" y="1480281"/>
                    <a:pt x="2112819" y="1355590"/>
                    <a:pt x="2202873" y="1346354"/>
                  </a:cubicBezTo>
                  <a:cubicBezTo>
                    <a:pt x="2292927" y="1337118"/>
                    <a:pt x="2399145" y="1364827"/>
                    <a:pt x="2493818" y="1401772"/>
                  </a:cubicBezTo>
                  <a:cubicBezTo>
                    <a:pt x="2588491" y="1438717"/>
                    <a:pt x="2692400" y="1551863"/>
                    <a:pt x="2770909" y="1568027"/>
                  </a:cubicBezTo>
                  <a:cubicBezTo>
                    <a:pt x="2849418" y="1584191"/>
                    <a:pt x="2830946" y="1484899"/>
                    <a:pt x="2964873" y="1498754"/>
                  </a:cubicBezTo>
                  <a:cubicBezTo>
                    <a:pt x="3098800" y="1512609"/>
                    <a:pt x="3378200" y="1637300"/>
                    <a:pt x="3574473" y="1651154"/>
                  </a:cubicBezTo>
                  <a:cubicBezTo>
                    <a:pt x="3770746" y="1665008"/>
                    <a:pt x="3937000" y="1591117"/>
                    <a:pt x="4142509" y="1581881"/>
                  </a:cubicBezTo>
                  <a:cubicBezTo>
                    <a:pt x="4348018" y="1572645"/>
                    <a:pt x="4577772" y="1584190"/>
                    <a:pt x="4807527" y="1595736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442C05E-357A-D34D-A9C2-7EA83F8FF737}"/>
                </a:ext>
              </a:extLst>
            </p:cNvPr>
            <p:cNvSpPr/>
            <p:nvPr/>
          </p:nvSpPr>
          <p:spPr>
            <a:xfrm>
              <a:off x="3491345" y="2632364"/>
              <a:ext cx="4821382" cy="3228109"/>
            </a:xfrm>
            <a:custGeom>
              <a:avLst/>
              <a:gdLst>
                <a:gd name="connsiteX0" fmla="*/ 0 w 4821382"/>
                <a:gd name="connsiteY0" fmla="*/ 0 h 3228109"/>
                <a:gd name="connsiteX1" fmla="*/ 180110 w 4821382"/>
                <a:gd name="connsiteY1" fmla="*/ 637309 h 3228109"/>
                <a:gd name="connsiteX2" fmla="*/ 304800 w 4821382"/>
                <a:gd name="connsiteY2" fmla="*/ 484909 h 3228109"/>
                <a:gd name="connsiteX3" fmla="*/ 484910 w 4821382"/>
                <a:gd name="connsiteY3" fmla="*/ 997527 h 3228109"/>
                <a:gd name="connsiteX4" fmla="*/ 637310 w 4821382"/>
                <a:gd name="connsiteY4" fmla="*/ 858981 h 3228109"/>
                <a:gd name="connsiteX5" fmla="*/ 900546 w 4821382"/>
                <a:gd name="connsiteY5" fmla="*/ 1995054 h 3228109"/>
                <a:gd name="connsiteX6" fmla="*/ 1066800 w 4821382"/>
                <a:gd name="connsiteY6" fmla="*/ 1967345 h 3228109"/>
                <a:gd name="connsiteX7" fmla="*/ 1316182 w 4821382"/>
                <a:gd name="connsiteY7" fmla="*/ 2854036 h 3228109"/>
                <a:gd name="connsiteX8" fmla="*/ 1842655 w 4821382"/>
                <a:gd name="connsiteY8" fmla="*/ 3144981 h 3228109"/>
                <a:gd name="connsiteX9" fmla="*/ 4821382 w 4821382"/>
                <a:gd name="connsiteY9" fmla="*/ 3228109 h 32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1382" h="3228109">
                  <a:moveTo>
                    <a:pt x="0" y="0"/>
                  </a:moveTo>
                  <a:cubicBezTo>
                    <a:pt x="64655" y="278245"/>
                    <a:pt x="129310" y="556491"/>
                    <a:pt x="180110" y="637309"/>
                  </a:cubicBezTo>
                  <a:cubicBezTo>
                    <a:pt x="230910" y="718127"/>
                    <a:pt x="254000" y="424873"/>
                    <a:pt x="304800" y="484909"/>
                  </a:cubicBezTo>
                  <a:cubicBezTo>
                    <a:pt x="355600" y="544945"/>
                    <a:pt x="429492" y="935182"/>
                    <a:pt x="484910" y="997527"/>
                  </a:cubicBezTo>
                  <a:cubicBezTo>
                    <a:pt x="540328" y="1059872"/>
                    <a:pt x="568037" y="692727"/>
                    <a:pt x="637310" y="858981"/>
                  </a:cubicBezTo>
                  <a:cubicBezTo>
                    <a:pt x="706583" y="1025235"/>
                    <a:pt x="828964" y="1810327"/>
                    <a:pt x="900546" y="1995054"/>
                  </a:cubicBezTo>
                  <a:cubicBezTo>
                    <a:pt x="972128" y="2179781"/>
                    <a:pt x="997527" y="1824181"/>
                    <a:pt x="1066800" y="1967345"/>
                  </a:cubicBezTo>
                  <a:cubicBezTo>
                    <a:pt x="1136073" y="2110509"/>
                    <a:pt x="1186873" y="2657763"/>
                    <a:pt x="1316182" y="2854036"/>
                  </a:cubicBezTo>
                  <a:cubicBezTo>
                    <a:pt x="1445491" y="3050309"/>
                    <a:pt x="1258455" y="3082636"/>
                    <a:pt x="1842655" y="3144981"/>
                  </a:cubicBezTo>
                  <a:cubicBezTo>
                    <a:pt x="2426855" y="3207326"/>
                    <a:pt x="3624118" y="3217717"/>
                    <a:pt x="4821382" y="3228109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5002107-559F-8944-88D2-51B1005D83DC}"/>
                </a:ext>
              </a:extLst>
            </p:cNvPr>
            <p:cNvSpPr txBox="1"/>
            <p:nvPr/>
          </p:nvSpPr>
          <p:spPr>
            <a:xfrm>
              <a:off x="8534400" y="6137571"/>
              <a:ext cx="81235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time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5A8C4E-974D-2D4B-9C37-BA723C609D59}"/>
                </a:ext>
              </a:extLst>
            </p:cNvPr>
            <p:cNvSpPr txBox="1"/>
            <p:nvPr/>
          </p:nvSpPr>
          <p:spPr>
            <a:xfrm>
              <a:off x="1514109" y="2180653"/>
              <a:ext cx="147847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Tasks</a:t>
              </a:r>
              <a:r>
                <a:rPr lang="fr-FR" sz="2400" dirty="0"/>
                <a:t> </a:t>
              </a:r>
              <a:r>
                <a:rPr lang="fr-FR" sz="2400" dirty="0" err="1"/>
                <a:t>loss</a:t>
              </a:r>
              <a:endParaRPr lang="fr-FR" sz="24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14A8541-8D4A-024F-8653-EE9ACDFA78BF}"/>
                </a:ext>
              </a:extLst>
            </p:cNvPr>
            <p:cNvSpPr txBox="1"/>
            <p:nvPr/>
          </p:nvSpPr>
          <p:spPr>
            <a:xfrm>
              <a:off x="5281108" y="3100863"/>
              <a:ext cx="111341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/>
                  </a:solidFill>
                </a:rPr>
                <a:t>TASK A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432C62F-F981-F645-B256-83460AC699B0}"/>
                </a:ext>
              </a:extLst>
            </p:cNvPr>
            <p:cNvSpPr txBox="1"/>
            <p:nvPr/>
          </p:nvSpPr>
          <p:spPr>
            <a:xfrm>
              <a:off x="4962973" y="5181633"/>
              <a:ext cx="110137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</a:rPr>
                <a:t>TASK B</a:t>
              </a:r>
            </a:p>
          </p:txBody>
        </p:sp>
      </p:grp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B697AA57-B9D4-F048-9532-F986495B682D}"/>
              </a:ext>
            </a:extLst>
          </p:cNvPr>
          <p:cNvSpPr txBox="1">
            <a:spLocks/>
          </p:cNvSpPr>
          <p:nvPr/>
        </p:nvSpPr>
        <p:spPr>
          <a:xfrm>
            <a:off x="4852476" y="6266671"/>
            <a:ext cx="10824714" cy="61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accent2"/>
                </a:solidFill>
              </a:rPr>
              <a:t>They</a:t>
            </a:r>
            <a:r>
              <a:rPr lang="fr-FR" dirty="0"/>
              <a:t> end up </a:t>
            </a:r>
            <a:r>
              <a:rPr lang="fr-FR" dirty="0" err="1"/>
              <a:t>dominating</a:t>
            </a:r>
            <a:r>
              <a:rPr lang="fr-FR" dirty="0"/>
              <a:t> 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7F2DF-B11D-2942-8DC8-9D68E826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133" y="1053250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uncertainty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FB86FE-6E4D-3945-A91F-AA6B42F6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113398"/>
            <a:ext cx="7054602" cy="250804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adjusted</a:t>
            </a:r>
            <a:r>
              <a:rPr lang="fr-FR" dirty="0"/>
              <a:t> as the </a:t>
            </a:r>
            <a:r>
              <a:rPr lang="fr-FR" dirty="0" err="1"/>
              <a:t>uncertainty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5975301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Kendall, A., Gal, Y., &amp;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Cipolla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, R. (2017). Multi-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Learning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Using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Uncertainty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Weigh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Losses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for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Scene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Geometry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and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Semantics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http://arxiv.org/abs/1705.07115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E4FBA0-3F36-1348-95AB-9DB781B2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73" y="1996923"/>
            <a:ext cx="4229100" cy="84427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71613B-BD13-3949-9D68-BC37CA2A7F8F}"/>
              </a:ext>
            </a:extLst>
          </p:cNvPr>
          <p:cNvGrpSpPr/>
          <p:nvPr/>
        </p:nvGrpSpPr>
        <p:grpSpPr>
          <a:xfrm>
            <a:off x="7609364" y="3362096"/>
            <a:ext cx="4362162" cy="1692137"/>
            <a:chOff x="7609364" y="3362096"/>
            <a:chExt cx="4362162" cy="1692137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4BFC48-1F4B-0041-8B84-C79D1669D9F7}"/>
                </a:ext>
              </a:extLst>
            </p:cNvPr>
            <p:cNvGrpSpPr/>
            <p:nvPr/>
          </p:nvGrpSpPr>
          <p:grpSpPr>
            <a:xfrm>
              <a:off x="8084529" y="3362096"/>
              <a:ext cx="2811897" cy="393700"/>
              <a:chOff x="8347768" y="3362096"/>
              <a:chExt cx="2811897" cy="39370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C64DEB01-3F36-4D41-B3B5-80B3050B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7768" y="3419246"/>
                <a:ext cx="368300" cy="2794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7CD12BB-6D73-2248-9473-65DCA5B39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7338" y="3362096"/>
                <a:ext cx="533400" cy="393700"/>
              </a:xfrm>
              <a:prstGeom prst="rect">
                <a:avLst/>
              </a:prstGeom>
            </p:spPr>
          </p:pic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95E36CC6-C84D-8447-974A-D3A022BF2A85}"/>
                  </a:ext>
                </a:extLst>
              </p:cNvPr>
              <p:cNvCxnSpPr/>
              <p:nvPr/>
            </p:nvCxnSpPr>
            <p:spPr>
              <a:xfrm flipV="1">
                <a:off x="8991602" y="3419246"/>
                <a:ext cx="241309" cy="2627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372EB4C-B025-014B-82F4-C39B42C1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5701" y="3398989"/>
                <a:ext cx="193964" cy="3199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Flèche vers la droite 17">
                <a:extLst>
                  <a:ext uri="{FF2B5EF4-FFF2-40B4-BE49-F238E27FC236}">
                    <a16:creationId xmlns:a16="http://schemas.microsoft.com/office/drawing/2014/main" id="{0A248966-FC6F-5144-93F4-4ECA39B2DB06}"/>
                  </a:ext>
                </a:extLst>
              </p:cNvPr>
              <p:cNvSpPr/>
              <p:nvPr/>
            </p:nvSpPr>
            <p:spPr>
              <a:xfrm>
                <a:off x="9637657" y="3489095"/>
                <a:ext cx="304800" cy="13969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E1F7F11-7E7A-3343-A181-F82EEF98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4749" y="4276698"/>
              <a:ext cx="1319669" cy="77753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2EDD485-1640-F54A-814C-0756456CBF48}"/>
                </a:ext>
              </a:extLst>
            </p:cNvPr>
            <p:cNvSpPr txBox="1"/>
            <p:nvPr/>
          </p:nvSpPr>
          <p:spPr>
            <a:xfrm>
              <a:off x="9526818" y="4477769"/>
              <a:ext cx="244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Acts</a:t>
              </a:r>
              <a:r>
                <a:rPr lang="fr-FR" dirty="0"/>
                <a:t> as noise </a:t>
              </a:r>
              <a:r>
                <a:rPr lang="fr-FR" dirty="0" err="1"/>
                <a:t>regularizer</a:t>
              </a:r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DE799C8-596E-EA4E-80E2-FF89838A44A0}"/>
                </a:ext>
              </a:extLst>
            </p:cNvPr>
            <p:cNvSpPr txBox="1"/>
            <p:nvPr/>
          </p:nvSpPr>
          <p:spPr>
            <a:xfrm>
              <a:off x="7609364" y="3398989"/>
              <a:ext cx="666408" cy="1534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51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56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BFA2C3D0-2323-5848-AD1C-CE39A6896CC0}"/>
              </a:ext>
            </a:extLst>
          </p:cNvPr>
          <p:cNvSpPr txBox="1"/>
          <p:nvPr/>
        </p:nvSpPr>
        <p:spPr>
          <a:xfrm>
            <a:off x="7224829" y="1330450"/>
            <a:ext cx="4475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Tasks</a:t>
            </a:r>
            <a:r>
              <a:rPr lang="fr-FR" sz="2500" dirty="0"/>
              <a:t> </a:t>
            </a:r>
            <a:r>
              <a:rPr lang="fr-FR" sz="2500" dirty="0" err="1"/>
              <a:t>losses</a:t>
            </a:r>
            <a:r>
              <a:rPr lang="fr-FR" sz="2500" dirty="0"/>
              <a:t> are </a:t>
            </a:r>
            <a:r>
              <a:rPr lang="fr-FR" sz="2500" dirty="0" err="1"/>
              <a:t>weigthed</a:t>
            </a:r>
            <a:r>
              <a:rPr lang="fr-FR" sz="2500" dirty="0"/>
              <a:t> by the </a:t>
            </a:r>
            <a:r>
              <a:rPr lang="fr-FR" sz="2500" dirty="0" err="1"/>
              <a:t>differences</a:t>
            </a:r>
            <a:r>
              <a:rPr lang="fr-FR" sz="2500" dirty="0"/>
              <a:t> of gradients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tasks</a:t>
            </a:r>
            <a:endParaRPr lang="fr-FR" sz="2500" dirty="0"/>
          </a:p>
          <a:p>
            <a:r>
              <a:rPr lang="fr-FR" sz="2500" dirty="0">
                <a:sym typeface="Wingdings" pitchFamily="2" charset="2"/>
              </a:rPr>
              <a:t> A </a:t>
            </a:r>
            <a:r>
              <a:rPr lang="fr-FR" sz="2500" dirty="0" err="1">
                <a:sym typeface="Wingdings" pitchFamily="2" charset="2"/>
              </a:rPr>
              <a:t>faster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learning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task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will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become</a:t>
            </a:r>
            <a:r>
              <a:rPr lang="fr-FR" sz="2500" dirty="0">
                <a:sym typeface="Wingdings" pitchFamily="2" charset="2"/>
              </a:rPr>
              <a:t> hard to </a:t>
            </a:r>
            <a:r>
              <a:rPr lang="fr-FR" sz="2500" dirty="0" err="1">
                <a:sym typeface="Wingdings" pitchFamily="2" charset="2"/>
              </a:rPr>
              <a:t>learn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so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others</a:t>
            </a:r>
            <a:r>
              <a:rPr lang="fr-FR" sz="2500" dirty="0">
                <a:sym typeface="Wingdings" pitchFamily="2" charset="2"/>
              </a:rPr>
              <a:t> have time to </a:t>
            </a:r>
            <a:r>
              <a:rPr lang="fr-FR" sz="2500" dirty="0" err="1">
                <a:sym typeface="Wingdings" pitchFamily="2" charset="2"/>
              </a:rPr>
              <a:t>adjust</a:t>
            </a:r>
            <a:endParaRPr lang="fr-FR" sz="25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5D65DB5-8F8F-E443-8F6C-5BD6A7C2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88" y="4087660"/>
            <a:ext cx="3988700" cy="5687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66AE27-58C6-F143-83A1-FCBE927CF0BB}"/>
              </a:ext>
            </a:extLst>
          </p:cNvPr>
          <p:cNvSpPr txBox="1"/>
          <p:nvPr/>
        </p:nvSpPr>
        <p:spPr>
          <a:xfrm>
            <a:off x="7335746" y="4824325"/>
            <a:ext cx="3809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</a:t>
            </a:r>
            <a:r>
              <a:rPr lang="fr-FR" baseline="30000" dirty="0" err="1"/>
              <a:t>i</a:t>
            </a:r>
            <a:r>
              <a:rPr lang="fr-FR" baseline="-25000" dirty="0" err="1"/>
              <a:t>W</a:t>
            </a:r>
            <a:r>
              <a:rPr lang="fr-FR" dirty="0"/>
              <a:t> = gradient </a:t>
            </a:r>
            <a:r>
              <a:rPr lang="fr-FR" dirty="0" err="1"/>
              <a:t>norm</a:t>
            </a:r>
            <a:r>
              <a:rPr lang="fr-FR" dirty="0"/>
              <a:t> of </a:t>
            </a:r>
            <a:r>
              <a:rPr lang="fr-FR" dirty="0" err="1"/>
              <a:t>task</a:t>
            </a:r>
            <a:r>
              <a:rPr lang="fr-FR" dirty="0"/>
              <a:t> i</a:t>
            </a:r>
          </a:p>
          <a:p>
            <a:r>
              <a:rPr lang="fr-FR" dirty="0" err="1"/>
              <a:t>G</a:t>
            </a:r>
            <a:r>
              <a:rPr lang="fr-FR" baseline="-25000" dirty="0" err="1"/>
              <a:t>w</a:t>
            </a:r>
            <a:r>
              <a:rPr lang="fr-FR" dirty="0"/>
              <a:t> = </a:t>
            </a:r>
            <a:r>
              <a:rPr lang="fr-FR" dirty="0" err="1"/>
              <a:t>average</a:t>
            </a:r>
            <a:r>
              <a:rPr lang="fr-FR" dirty="0"/>
              <a:t> gradient </a:t>
            </a:r>
            <a:r>
              <a:rPr lang="fr-FR" dirty="0" err="1"/>
              <a:t>norm</a:t>
            </a:r>
            <a:endParaRPr lang="fr-FR" dirty="0"/>
          </a:p>
          <a:p>
            <a:r>
              <a:rPr lang="fr-FR" dirty="0"/>
              <a:t>r</a:t>
            </a:r>
            <a:r>
              <a:rPr lang="fr-FR" baseline="-25000" dirty="0"/>
              <a:t>i </a:t>
            </a:r>
            <a:r>
              <a:rPr lang="fr-FR" dirty="0"/>
              <a:t>= relative training rate</a:t>
            </a:r>
          </a:p>
          <a:p>
            <a:r>
              <a:rPr lang="fr-FR" dirty="0">
                <a:latin typeface="Symbol" pitchFamily="2" charset="2"/>
              </a:rPr>
              <a:t>a</a:t>
            </a:r>
            <a:r>
              <a:rPr lang="fr-FR" dirty="0"/>
              <a:t> = </a:t>
            </a:r>
            <a:r>
              <a:rPr lang="fr-FR" dirty="0" err="1"/>
              <a:t>restoring</a:t>
            </a:r>
            <a:r>
              <a:rPr lang="fr-FR" dirty="0"/>
              <a:t> force </a:t>
            </a:r>
            <a:r>
              <a:rPr lang="fr-FR" dirty="0" err="1"/>
              <a:t>strength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375795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089A3A4-3060-5648-AAC4-2C51632C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87040"/>
            <a:ext cx="10824714" cy="3186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Multitask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  <a:p>
            <a:pPr marL="0" indent="0" algn="ctr">
              <a:buNone/>
            </a:pPr>
            <a:r>
              <a:rPr lang="fr-FR" sz="4000" dirty="0"/>
              <a:t>An intro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778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>
                <a:solidFill>
                  <a:schemeClr val="accent1"/>
                </a:solidFill>
              </a:rPr>
              <a:t>Pareto MTL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</p:spTree>
    <p:extLst>
      <p:ext uri="{BB962C8B-B14F-4D97-AF65-F5344CB8AC3E}">
        <p14:creationId xmlns:p14="http://schemas.microsoft.com/office/powerpoint/2010/main" val="181337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Attention </a:t>
            </a:r>
            <a:r>
              <a:rPr lang="fr-FR" dirty="0" err="1"/>
              <a:t>mechanisms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</p:spTree>
    <p:extLst>
      <p:ext uri="{BB962C8B-B14F-4D97-AF65-F5344CB8AC3E}">
        <p14:creationId xmlns:p14="http://schemas.microsoft.com/office/powerpoint/2010/main" val="3027541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Back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757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40801"/>
              </p:ext>
            </p:extLst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45242"/>
              </p:ext>
            </p:extLst>
          </p:nvPr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11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ACE2FE-72E4-614D-A709-98302412F0E9}"/>
              </a:ext>
            </a:extLst>
          </p:cNvPr>
          <p:cNvSpPr/>
          <p:nvPr/>
        </p:nvSpPr>
        <p:spPr>
          <a:xfrm>
            <a:off x="379607" y="5346060"/>
            <a:ext cx="109119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images: </a:t>
            </a:r>
            <a:r>
              <a:rPr lang="fr-FR" sz="2600" dirty="0" err="1"/>
              <a:t>getting</a:t>
            </a:r>
            <a:r>
              <a:rPr lang="fr-FR" sz="2600" dirty="0"/>
              <a:t> </a:t>
            </a:r>
            <a:r>
              <a:rPr lang="fr-FR" sz="2600" dirty="0" err="1"/>
              <a:t>rid</a:t>
            </a:r>
            <a:r>
              <a:rPr lang="fr-FR" sz="2600" dirty="0"/>
              <a:t> of the expert </a:t>
            </a:r>
            <a:r>
              <a:rPr lang="fr-FR" sz="2600" dirty="0" err="1"/>
              <a:t>engineered</a:t>
            </a:r>
            <a:r>
              <a:rPr lang="fr-FR" sz="2600" dirty="0"/>
              <a:t> </a:t>
            </a:r>
            <a:r>
              <a:rPr lang="fr-FR" sz="2600" dirty="0" err="1"/>
              <a:t>features</a:t>
            </a:r>
            <a:r>
              <a:rPr lang="fr-FR" sz="2600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345032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24486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8862AA17-E7B7-7A4D-A9DE-30AC59F7D6F2}"/>
              </a:ext>
            </a:extLst>
          </p:cNvPr>
          <p:cNvSpPr/>
          <p:nvPr/>
        </p:nvSpPr>
        <p:spPr>
          <a:xfrm rot="9326733">
            <a:off x="473161" y="-4482893"/>
            <a:ext cx="17326211" cy="8338271"/>
          </a:xfrm>
          <a:prstGeom prst="arc">
            <a:avLst>
              <a:gd name="adj1" fmla="val 16200000"/>
              <a:gd name="adj2" fmla="val 21405456"/>
            </a:avLst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B539FFB-D961-E24B-A15B-D5BB256957B2}"/>
              </a:ext>
            </a:extLst>
          </p:cNvPr>
          <p:cNvCxnSpPr>
            <a:cxnSpLocks/>
          </p:cNvCxnSpPr>
          <p:nvPr/>
        </p:nvCxnSpPr>
        <p:spPr>
          <a:xfrm flipV="1">
            <a:off x="2120234" y="2062379"/>
            <a:ext cx="3461047" cy="1531234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A7DFDB9-0D52-0744-943E-4F1C08962204}"/>
              </a:ext>
            </a:extLst>
          </p:cNvPr>
          <p:cNvSpPr/>
          <p:nvPr/>
        </p:nvSpPr>
        <p:spPr>
          <a:xfrm>
            <a:off x="379607" y="5346060"/>
            <a:ext cx="10832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waveforms</a:t>
            </a:r>
            <a:r>
              <a:rPr lang="fr-FR" sz="2600" dirty="0"/>
              <a:t>: end-to-end system (</a:t>
            </a:r>
            <a:r>
              <a:rPr lang="fr-FR" sz="2600" dirty="0" err="1"/>
              <a:t>computationaly</a:t>
            </a:r>
            <a:r>
              <a:rPr lang="fr-FR" sz="2600" dirty="0"/>
              <a:t> </a:t>
            </a:r>
            <a:r>
              <a:rPr lang="fr-FR" sz="2600" dirty="0" err="1"/>
              <a:t>much</a:t>
            </a:r>
            <a:r>
              <a:rPr lang="fr-FR" sz="2600" dirty="0"/>
              <a:t> </a:t>
            </a:r>
            <a:r>
              <a:rPr lang="fr-FR" sz="2600" dirty="0" err="1"/>
              <a:t>heavier</a:t>
            </a:r>
            <a:r>
              <a:rPr lang="fr-FR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2052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DD2A00-DA88-0E46-8D50-8F59EE46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30582"/>
            <a:ext cx="10824714" cy="3942993"/>
          </a:xfrm>
        </p:spPr>
        <p:txBody>
          <a:bodyPr/>
          <a:lstStyle/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0D4A3E-8B61-6148-8C2D-623B70A5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01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A8F027B-5FF3-C54B-BBA0-ECDB153C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hexagonal images and pixels issue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3F6443-ED55-8340-8470-6517CF929A6F}"/>
              </a:ext>
            </a:extLst>
          </p:cNvPr>
          <p:cNvSpPr txBox="1"/>
          <p:nvPr/>
        </p:nvSpPr>
        <p:spPr>
          <a:xfrm>
            <a:off x="1277648" y="5877108"/>
            <a:ext cx="10127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Question for the audience : How to </a:t>
            </a:r>
            <a:r>
              <a:rPr lang="fr-FR" sz="3000" dirty="0" err="1"/>
              <a:t>apply</a:t>
            </a:r>
            <a:r>
              <a:rPr lang="fr-FR" sz="3000" dirty="0"/>
              <a:t> convolution on </a:t>
            </a:r>
            <a:r>
              <a:rPr lang="fr-FR" sz="3000" dirty="0" err="1"/>
              <a:t>that</a:t>
            </a:r>
            <a:r>
              <a:rPr lang="fr-FR" sz="3000" dirty="0"/>
              <a:t>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117685-6834-5547-AD23-8D531117A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2317440" y="206780"/>
            <a:ext cx="4261506" cy="63410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295F132-7722-8047-AFB8-D7B02BACBB28}"/>
              </a:ext>
            </a:extLst>
          </p:cNvPr>
          <p:cNvGrpSpPr/>
          <p:nvPr/>
        </p:nvGrpSpPr>
        <p:grpSpPr>
          <a:xfrm>
            <a:off x="6847245" y="1988133"/>
            <a:ext cx="3169031" cy="2024304"/>
            <a:chOff x="6184234" y="1969715"/>
            <a:chExt cx="3169031" cy="202430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9422EB36-B44A-164F-9F33-FD7A5B0410BF}"/>
                </a:ext>
              </a:extLst>
            </p:cNvPr>
            <p:cNvGrpSpPr/>
            <p:nvPr/>
          </p:nvGrpSpPr>
          <p:grpSpPr>
            <a:xfrm>
              <a:off x="7337266" y="1978020"/>
              <a:ext cx="2015999" cy="2015999"/>
              <a:chOff x="7227724" y="1875253"/>
              <a:chExt cx="2015999" cy="2015999"/>
            </a:xfrm>
          </p:grpSpPr>
          <p:pic>
            <p:nvPicPr>
              <p:cNvPr id="12" name="Picture 9">
                <a:extLst>
                  <a:ext uri="{FF2B5EF4-FFF2-40B4-BE49-F238E27FC236}">
                    <a16:creationId xmlns:a16="http://schemas.microsoft.com/office/drawing/2014/main" id="{5A2180EA-D120-B340-8818-702787530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96291" y="1918294"/>
                <a:ext cx="1682621" cy="1815506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9E0D7188-AEB8-5548-B39D-B88277C12824}"/>
                  </a:ext>
                </a:extLst>
              </p:cNvPr>
              <p:cNvGrpSpPr/>
              <p:nvPr/>
            </p:nvGrpSpPr>
            <p:grpSpPr>
              <a:xfrm>
                <a:off x="7227724" y="1875253"/>
                <a:ext cx="2015999" cy="2015999"/>
                <a:chOff x="7215313" y="1870201"/>
                <a:chExt cx="2015999" cy="2015999"/>
              </a:xfrm>
            </p:grpSpPr>
            <p:sp>
              <p:nvSpPr>
                <p:cNvPr id="14" name="Oval 10">
                  <a:extLst>
                    <a:ext uri="{FF2B5EF4-FFF2-40B4-BE49-F238E27FC236}">
                      <a16:creationId xmlns:a16="http://schemas.microsoft.com/office/drawing/2014/main" id="{B0907CB0-E302-044B-9370-C2AFEDD276FB}"/>
                    </a:ext>
                  </a:extLst>
                </p:cNvPr>
                <p:cNvSpPr/>
                <p:nvPr/>
              </p:nvSpPr>
              <p:spPr>
                <a:xfrm>
                  <a:off x="7215313" y="1870201"/>
                  <a:ext cx="2015999" cy="2015999"/>
                </a:xfrm>
                <a:prstGeom prst="ellipse">
                  <a:avLst/>
                </a:prstGeom>
                <a:noFill/>
                <a:ln w="3397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5E48044-4050-EA4A-B0CB-ABB495A251B7}"/>
                    </a:ext>
                  </a:extLst>
                </p:cNvPr>
                <p:cNvSpPr/>
                <p:nvPr/>
              </p:nvSpPr>
              <p:spPr>
                <a:xfrm>
                  <a:off x="7302694" y="1964189"/>
                  <a:ext cx="1841239" cy="18412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584D3E-F25E-224E-973F-2DD2F9C6B192}"/>
                </a:ext>
              </a:extLst>
            </p:cNvPr>
            <p:cNvSpPr/>
            <p:nvPr/>
          </p:nvSpPr>
          <p:spPr>
            <a:xfrm>
              <a:off x="6184234" y="1969715"/>
              <a:ext cx="328600" cy="328602"/>
            </a:xfrm>
            <a:prstGeom prst="ellipse">
              <a:avLst/>
            </a:prstGeom>
            <a:noFill/>
            <a:ln w="38100">
              <a:solidFill>
                <a:srgbClr val="111D3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22">
              <a:extLst>
                <a:ext uri="{FF2B5EF4-FFF2-40B4-BE49-F238E27FC236}">
                  <a16:creationId xmlns:a16="http://schemas.microsoft.com/office/drawing/2014/main" id="{6B81DD46-8AD7-E04A-B16A-C88BA58A7540}"/>
                </a:ext>
              </a:extLst>
            </p:cNvPr>
            <p:cNvCxnSpPr>
              <a:cxnSpLocks/>
              <a:stCxn id="9" idx="7"/>
              <a:endCxn id="15" idx="0"/>
            </p:cNvCxnSpPr>
            <p:nvPr/>
          </p:nvCxnSpPr>
          <p:spPr>
            <a:xfrm>
              <a:off x="6464712" y="2017838"/>
              <a:ext cx="1880555" cy="54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7AA7D648-F134-FF49-AE85-7C5ED60AE139}"/>
                </a:ext>
              </a:extLst>
            </p:cNvPr>
            <p:cNvCxnSpPr>
              <a:cxnSpLocks/>
              <a:stCxn id="9" idx="4"/>
              <a:endCxn id="15" idx="3"/>
            </p:cNvCxnSpPr>
            <p:nvPr/>
          </p:nvCxnSpPr>
          <p:spPr>
            <a:xfrm>
              <a:off x="6348534" y="2298317"/>
              <a:ext cx="1345756" cy="13452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480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deeper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6D49B0-C54D-C94E-B2EA-87197032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" y="3963368"/>
            <a:ext cx="6305843" cy="2536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49111D-9182-CC4D-BBBF-00D41104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0" y="1112838"/>
            <a:ext cx="1725436" cy="1416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D63532-6CB8-9C4C-A821-3BFC526F3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32" y="2484964"/>
            <a:ext cx="3094002" cy="1331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C4D65F-54E4-7245-951E-4BA3873BB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73" y="1248507"/>
            <a:ext cx="1571117" cy="114467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D4903221-B703-644D-9DC2-B9074EAAC2E6}"/>
              </a:ext>
            </a:extLst>
          </p:cNvPr>
          <p:cNvSpPr/>
          <p:nvPr/>
        </p:nvSpPr>
        <p:spPr>
          <a:xfrm rot="16011664" flipH="1">
            <a:off x="3546765" y="5379752"/>
            <a:ext cx="1136490" cy="1250173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2533E2-F46B-8E4F-A1B9-AE15647086C2}"/>
              </a:ext>
            </a:extLst>
          </p:cNvPr>
          <p:cNvSpPr txBox="1"/>
          <p:nvPr/>
        </p:nvSpPr>
        <p:spPr>
          <a:xfrm>
            <a:off x="4246235" y="6488668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1170 « 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fake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 » pixels (LST)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47B6F4-5D99-434D-B53C-B13FEEAC8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04" y="4160905"/>
            <a:ext cx="2224167" cy="198818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59D6AD1-9B24-C244-9A39-5C0F655BC3D6}"/>
              </a:ext>
            </a:extLst>
          </p:cNvPr>
          <p:cNvCxnSpPr/>
          <p:nvPr/>
        </p:nvCxnSpPr>
        <p:spPr>
          <a:xfrm>
            <a:off x="9765588" y="3456253"/>
            <a:ext cx="0" cy="57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CC4AC-02D7-9A4D-B2AC-49695A9C10B2}"/>
              </a:ext>
            </a:extLst>
          </p:cNvPr>
          <p:cNvSpPr/>
          <p:nvPr/>
        </p:nvSpPr>
        <p:spPr>
          <a:xfrm>
            <a:off x="770248" y="1248507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Hexagonal pixel </a:t>
            </a:r>
            <a:r>
              <a:rPr lang="fr-FR" sz="2500" dirty="0" err="1"/>
              <a:t>processing</a:t>
            </a:r>
            <a:r>
              <a:rPr lang="fr-FR" sz="2500" dirty="0"/>
              <a:t> </a:t>
            </a:r>
            <a:r>
              <a:rPr lang="fr-FR" sz="2500" dirty="0" err="1"/>
              <a:t>with</a:t>
            </a:r>
            <a:r>
              <a:rPr lang="fr-FR" sz="2500" dirty="0"/>
              <a:t> </a:t>
            </a:r>
            <a:r>
              <a:rPr lang="fr-FR" sz="2500" dirty="0" err="1"/>
              <a:t>deep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endParaRPr lang="fr-FR" sz="2500" dirty="0"/>
          </a:p>
          <a:p>
            <a:endParaRPr lang="en-GB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Resampling: oversampling, </a:t>
            </a:r>
            <a:r>
              <a:rPr lang="en-GB" sz="2500" dirty="0" err="1"/>
              <a:t>rebinning</a:t>
            </a:r>
            <a:r>
              <a:rPr lang="en-GB" sz="2500" dirty="0"/>
              <a:t>,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Image shifting + masked convolution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75629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03E627-3DBD-8A4A-A632-5738467E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9457BA8-4999-6549-AAF5-FAFE07BA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57" y="1340244"/>
            <a:ext cx="9905999" cy="4725595"/>
          </a:xfrm>
        </p:spPr>
        <p:txBody>
          <a:bodyPr>
            <a:normAutofit/>
          </a:bodyPr>
          <a:lstStyle/>
          <a:p>
            <a:r>
              <a:rPr lang="fr-FR" dirty="0"/>
              <a:t> Convolution for </a:t>
            </a:r>
            <a:r>
              <a:rPr lang="fr-FR" dirty="0" err="1">
                <a:solidFill>
                  <a:srgbClr val="C00000"/>
                </a:solidFill>
              </a:rPr>
              <a:t>arbitrary</a:t>
            </a:r>
            <a:r>
              <a:rPr lang="fr-FR" dirty="0"/>
              <a:t> </a:t>
            </a:r>
            <a:r>
              <a:rPr lang="fr-FR" dirty="0" err="1"/>
              <a:t>lattices</a:t>
            </a:r>
            <a:endParaRPr lang="fr-FR" dirty="0"/>
          </a:p>
          <a:p>
            <a:pPr lvl="1"/>
            <a:r>
              <a:rPr lang="fr-FR" dirty="0"/>
              <a:t>Respects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Avoids</a:t>
            </a:r>
            <a:r>
              <a:rPr lang="fr-FR" dirty="0"/>
              <a:t> image </a:t>
            </a:r>
            <a:r>
              <a:rPr lang="fr-FR" dirty="0" err="1"/>
              <a:t>distortion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to train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GEMM </a:t>
            </a:r>
            <a:r>
              <a:rPr lang="fr-FR" dirty="0" err="1"/>
              <a:t>implementation</a:t>
            </a:r>
            <a:r>
              <a:rPr lang="fr-FR" dirty="0"/>
              <a:t> of convolution</a:t>
            </a:r>
          </a:p>
          <a:p>
            <a:pPr lvl="1"/>
            <a:r>
              <a:rPr lang="fr-FR" dirty="0"/>
              <a:t>Convolution → matrix multiplication</a:t>
            </a:r>
          </a:p>
          <a:p>
            <a:pPr lvl="1"/>
            <a:r>
              <a:rPr lang="fr-FR" dirty="0"/>
              <a:t>im2col </a:t>
            </a:r>
            <a:r>
              <a:rPr lang="fr-FR" dirty="0" err="1"/>
              <a:t>operation</a:t>
            </a:r>
            <a:r>
              <a:rPr lang="fr-FR" dirty="0"/>
              <a:t> to select pixel </a:t>
            </a:r>
            <a:br>
              <a:rPr lang="fr-FR" dirty="0"/>
            </a:b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neighbors</a:t>
            </a:r>
            <a:endParaRPr lang="fr-FR" dirty="0"/>
          </a:p>
        </p:txBody>
      </p:sp>
      <p:grpSp>
        <p:nvGrpSpPr>
          <p:cNvPr id="5" name="Google Shape;343;p23">
            <a:extLst>
              <a:ext uri="{FF2B5EF4-FFF2-40B4-BE49-F238E27FC236}">
                <a16:creationId xmlns:a16="http://schemas.microsoft.com/office/drawing/2014/main" id="{489257C8-3DC4-A940-823D-0E169A642D5B}"/>
              </a:ext>
            </a:extLst>
          </p:cNvPr>
          <p:cNvGrpSpPr/>
          <p:nvPr/>
        </p:nvGrpSpPr>
        <p:grpSpPr>
          <a:xfrm>
            <a:off x="8981008" y="1282367"/>
            <a:ext cx="1933818" cy="1825276"/>
            <a:chOff x="1400968" y="1795770"/>
            <a:chExt cx="2650015" cy="2477302"/>
          </a:xfrm>
        </p:grpSpPr>
        <p:sp>
          <p:nvSpPr>
            <p:cNvPr id="6" name="Google Shape;344;p23">
              <a:extLst>
                <a:ext uri="{FF2B5EF4-FFF2-40B4-BE49-F238E27FC236}">
                  <a16:creationId xmlns:a16="http://schemas.microsoft.com/office/drawing/2014/main" id="{17981FA5-44DF-D043-A7A5-6A73EE7A43D5}"/>
                </a:ext>
              </a:extLst>
            </p:cNvPr>
            <p:cNvSpPr/>
            <p:nvPr/>
          </p:nvSpPr>
          <p:spPr>
            <a:xfrm rot="5400000">
              <a:off x="1893821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45;p23">
              <a:extLst>
                <a:ext uri="{FF2B5EF4-FFF2-40B4-BE49-F238E27FC236}">
                  <a16:creationId xmlns:a16="http://schemas.microsoft.com/office/drawing/2014/main" id="{73D5CFE0-02B6-0841-8E01-2D2F123F01E7}"/>
                </a:ext>
              </a:extLst>
            </p:cNvPr>
            <p:cNvSpPr/>
            <p:nvPr/>
          </p:nvSpPr>
          <p:spPr>
            <a:xfrm rot="5400000">
              <a:off x="2423875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D7E6B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46;p23">
              <a:extLst>
                <a:ext uri="{FF2B5EF4-FFF2-40B4-BE49-F238E27FC236}">
                  <a16:creationId xmlns:a16="http://schemas.microsoft.com/office/drawing/2014/main" id="{24C0F85D-F31E-1942-B955-4D52444D0350}"/>
                </a:ext>
              </a:extLst>
            </p:cNvPr>
            <p:cNvSpPr/>
            <p:nvPr/>
          </p:nvSpPr>
          <p:spPr>
            <a:xfrm rot="5400000">
              <a:off x="2174563" y="323455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47;p23">
              <a:extLst>
                <a:ext uri="{FF2B5EF4-FFF2-40B4-BE49-F238E27FC236}">
                  <a16:creationId xmlns:a16="http://schemas.microsoft.com/office/drawing/2014/main" id="{0CBC4EF3-8B2B-3F44-A515-142F16579531}"/>
                </a:ext>
              </a:extLst>
            </p:cNvPr>
            <p:cNvSpPr/>
            <p:nvPr/>
          </p:nvSpPr>
          <p:spPr>
            <a:xfrm rot="5400000">
              <a:off x="2174563" y="2300166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48;p23">
              <a:extLst>
                <a:ext uri="{FF2B5EF4-FFF2-40B4-BE49-F238E27FC236}">
                  <a16:creationId xmlns:a16="http://schemas.microsoft.com/office/drawing/2014/main" id="{1D9676F9-9F06-AF4E-929D-C5D9EFBF6CD3}"/>
                </a:ext>
              </a:extLst>
            </p:cNvPr>
            <p:cNvSpPr/>
            <p:nvPr/>
          </p:nvSpPr>
          <p:spPr>
            <a:xfrm rot="5400000">
              <a:off x="2953929" y="2758723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9;p23">
              <a:extLst>
                <a:ext uri="{FF2B5EF4-FFF2-40B4-BE49-F238E27FC236}">
                  <a16:creationId xmlns:a16="http://schemas.microsoft.com/office/drawing/2014/main" id="{E89B5596-9EB1-7649-B342-789DD7F1D14E}"/>
                </a:ext>
              </a:extLst>
            </p:cNvPr>
            <p:cNvSpPr/>
            <p:nvPr/>
          </p:nvSpPr>
          <p:spPr>
            <a:xfrm rot="5400000">
              <a:off x="2704617" y="3230238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0;p23">
              <a:extLst>
                <a:ext uri="{FF2B5EF4-FFF2-40B4-BE49-F238E27FC236}">
                  <a16:creationId xmlns:a16="http://schemas.microsoft.com/office/drawing/2014/main" id="{318D74BD-0DF0-D340-9308-EF2EFC8F5BBC}"/>
                </a:ext>
              </a:extLst>
            </p:cNvPr>
            <p:cNvSpPr/>
            <p:nvPr/>
          </p:nvSpPr>
          <p:spPr>
            <a:xfrm rot="5400000">
              <a:off x="270461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1;p23">
              <a:extLst>
                <a:ext uri="{FF2B5EF4-FFF2-40B4-BE49-F238E27FC236}">
                  <a16:creationId xmlns:a16="http://schemas.microsoft.com/office/drawing/2014/main" id="{0D57A506-70C0-9741-888D-ACAD6F2385E4}"/>
                </a:ext>
              </a:extLst>
            </p:cNvPr>
            <p:cNvSpPr/>
            <p:nvPr/>
          </p:nvSpPr>
          <p:spPr>
            <a:xfrm rot="5400000">
              <a:off x="2423875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2;p23">
              <a:extLst>
                <a:ext uri="{FF2B5EF4-FFF2-40B4-BE49-F238E27FC236}">
                  <a16:creationId xmlns:a16="http://schemas.microsoft.com/office/drawing/2014/main" id="{29658399-099D-F247-8031-21992380B974}"/>
                </a:ext>
              </a:extLst>
            </p:cNvPr>
            <p:cNvSpPr/>
            <p:nvPr/>
          </p:nvSpPr>
          <p:spPr>
            <a:xfrm rot="5400000">
              <a:off x="323273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3;p23">
              <a:extLst>
                <a:ext uri="{FF2B5EF4-FFF2-40B4-BE49-F238E27FC236}">
                  <a16:creationId xmlns:a16="http://schemas.microsoft.com/office/drawing/2014/main" id="{DB710961-1305-3045-A277-715C8741921E}"/>
                </a:ext>
              </a:extLst>
            </p:cNvPr>
            <p:cNvSpPr/>
            <p:nvPr/>
          </p:nvSpPr>
          <p:spPr>
            <a:xfrm rot="5400000">
              <a:off x="2953929" y="183297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4;p23">
              <a:extLst>
                <a:ext uri="{FF2B5EF4-FFF2-40B4-BE49-F238E27FC236}">
                  <a16:creationId xmlns:a16="http://schemas.microsoft.com/office/drawing/2014/main" id="{ED80EA85-69F7-3A42-860B-72D5F8CF4988}"/>
                </a:ext>
              </a:extLst>
            </p:cNvPr>
            <p:cNvSpPr/>
            <p:nvPr/>
          </p:nvSpPr>
          <p:spPr>
            <a:xfrm rot="5400000">
              <a:off x="2443539" y="370053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5;p23">
              <a:extLst>
                <a:ext uri="{FF2B5EF4-FFF2-40B4-BE49-F238E27FC236}">
                  <a16:creationId xmlns:a16="http://schemas.microsoft.com/office/drawing/2014/main" id="{638B2467-097D-5947-9F41-7631F22AC281}"/>
                </a:ext>
              </a:extLst>
            </p:cNvPr>
            <p:cNvSpPr/>
            <p:nvPr/>
          </p:nvSpPr>
          <p:spPr>
            <a:xfrm rot="5400000">
              <a:off x="3222905" y="323453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6;p23">
              <a:extLst>
                <a:ext uri="{FF2B5EF4-FFF2-40B4-BE49-F238E27FC236}">
                  <a16:creationId xmlns:a16="http://schemas.microsoft.com/office/drawing/2014/main" id="{67E474EF-97CE-7A42-83F4-F23E21C35D2A}"/>
                </a:ext>
              </a:extLst>
            </p:cNvPr>
            <p:cNvSpPr/>
            <p:nvPr/>
          </p:nvSpPr>
          <p:spPr>
            <a:xfrm rot="5400000">
              <a:off x="2963761" y="3706045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7;p23">
              <a:extLst>
                <a:ext uri="{FF2B5EF4-FFF2-40B4-BE49-F238E27FC236}">
                  <a16:creationId xmlns:a16="http://schemas.microsoft.com/office/drawing/2014/main" id="{E3DA90FA-4ABA-CE42-B6FB-6CCBDA812956}"/>
                </a:ext>
              </a:extLst>
            </p:cNvPr>
            <p:cNvSpPr/>
            <p:nvPr/>
          </p:nvSpPr>
          <p:spPr>
            <a:xfrm rot="5400000">
              <a:off x="3483983" y="276949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58;p23">
              <a:extLst>
                <a:ext uri="{FF2B5EF4-FFF2-40B4-BE49-F238E27FC236}">
                  <a16:creationId xmlns:a16="http://schemas.microsoft.com/office/drawing/2014/main" id="{2D09AE65-D9DA-C642-9855-F2AA2E0174B0}"/>
                </a:ext>
              </a:extLst>
            </p:cNvPr>
            <p:cNvSpPr/>
            <p:nvPr/>
          </p:nvSpPr>
          <p:spPr>
            <a:xfrm rot="5400000">
              <a:off x="1363768" y="275440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59;p23">
              <a:extLst>
                <a:ext uri="{FF2B5EF4-FFF2-40B4-BE49-F238E27FC236}">
                  <a16:creationId xmlns:a16="http://schemas.microsoft.com/office/drawing/2014/main" id="{958D8055-2F30-2A44-B336-517AFA773ADE}"/>
                </a:ext>
              </a:extLst>
            </p:cNvPr>
            <p:cNvSpPr/>
            <p:nvPr/>
          </p:nvSpPr>
          <p:spPr>
            <a:xfrm rot="5400000">
              <a:off x="1644509" y="3225919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0;p23">
              <a:extLst>
                <a:ext uri="{FF2B5EF4-FFF2-40B4-BE49-F238E27FC236}">
                  <a16:creationId xmlns:a16="http://schemas.microsoft.com/office/drawing/2014/main" id="{00ACC561-2D28-C64B-AE84-C198AF672CB3}"/>
                </a:ext>
              </a:extLst>
            </p:cNvPr>
            <p:cNvSpPr/>
            <p:nvPr/>
          </p:nvSpPr>
          <p:spPr>
            <a:xfrm rot="5400000">
              <a:off x="1634677" y="229152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1;p23">
              <a:extLst>
                <a:ext uri="{FF2B5EF4-FFF2-40B4-BE49-F238E27FC236}">
                  <a16:creationId xmlns:a16="http://schemas.microsoft.com/office/drawing/2014/main" id="{1D3BA171-B4E5-D247-8E94-9870EC527CA4}"/>
                </a:ext>
              </a:extLst>
            </p:cNvPr>
            <p:cNvSpPr/>
            <p:nvPr/>
          </p:nvSpPr>
          <p:spPr>
            <a:xfrm rot="5400000">
              <a:off x="1903653" y="370607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2;p23">
              <a:extLst>
                <a:ext uri="{FF2B5EF4-FFF2-40B4-BE49-F238E27FC236}">
                  <a16:creationId xmlns:a16="http://schemas.microsoft.com/office/drawing/2014/main" id="{2CA99F86-9D98-7644-BAB5-5431FFAD3AAD}"/>
                </a:ext>
              </a:extLst>
            </p:cNvPr>
            <p:cNvSpPr/>
            <p:nvPr/>
          </p:nvSpPr>
          <p:spPr>
            <a:xfrm rot="5400000">
              <a:off x="1893821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3;p23">
              <a:extLst>
                <a:ext uri="{FF2B5EF4-FFF2-40B4-BE49-F238E27FC236}">
                  <a16:creationId xmlns:a16="http://schemas.microsoft.com/office/drawing/2014/main" id="{A9B0ADE7-DF8D-8143-BF0E-86082EA4D9C7}"/>
                </a:ext>
              </a:extLst>
            </p:cNvPr>
            <p:cNvSpPr txBox="1"/>
            <p:nvPr/>
          </p:nvSpPr>
          <p:spPr>
            <a:xfrm>
              <a:off x="2013095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4;p23">
              <a:extLst>
                <a:ext uri="{FF2B5EF4-FFF2-40B4-BE49-F238E27FC236}">
                  <a16:creationId xmlns:a16="http://schemas.microsoft.com/office/drawing/2014/main" id="{F289D0DE-7CC2-C844-A1BE-7EE35BB3FD4B}"/>
                </a:ext>
              </a:extLst>
            </p:cNvPr>
            <p:cNvSpPr txBox="1"/>
            <p:nvPr/>
          </p:nvSpPr>
          <p:spPr>
            <a:xfrm>
              <a:off x="2560173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5;p23">
              <a:extLst>
                <a:ext uri="{FF2B5EF4-FFF2-40B4-BE49-F238E27FC236}">
                  <a16:creationId xmlns:a16="http://schemas.microsoft.com/office/drawing/2014/main" id="{C1CBE6E1-B2BB-284A-9F02-386FB96745F4}"/>
                </a:ext>
              </a:extLst>
            </p:cNvPr>
            <p:cNvSpPr txBox="1"/>
            <p:nvPr/>
          </p:nvSpPr>
          <p:spPr>
            <a:xfrm>
              <a:off x="3107251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6;p23">
              <a:extLst>
                <a:ext uri="{FF2B5EF4-FFF2-40B4-BE49-F238E27FC236}">
                  <a16:creationId xmlns:a16="http://schemas.microsoft.com/office/drawing/2014/main" id="{FAE7788D-6351-0B45-9319-31FFBCA575C8}"/>
                </a:ext>
              </a:extLst>
            </p:cNvPr>
            <p:cNvSpPr txBox="1"/>
            <p:nvPr/>
          </p:nvSpPr>
          <p:spPr>
            <a:xfrm>
              <a:off x="1732484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7;p23">
              <a:extLst>
                <a:ext uri="{FF2B5EF4-FFF2-40B4-BE49-F238E27FC236}">
                  <a16:creationId xmlns:a16="http://schemas.microsoft.com/office/drawing/2014/main" id="{F96285B5-7A3A-8A49-A5E4-303169E8AA1D}"/>
                </a:ext>
              </a:extLst>
            </p:cNvPr>
            <p:cNvSpPr txBox="1"/>
            <p:nvPr/>
          </p:nvSpPr>
          <p:spPr>
            <a:xfrm>
              <a:off x="227956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68;p23">
              <a:extLst>
                <a:ext uri="{FF2B5EF4-FFF2-40B4-BE49-F238E27FC236}">
                  <a16:creationId xmlns:a16="http://schemas.microsoft.com/office/drawing/2014/main" id="{E0FED72E-3A0A-7C47-9A5D-3C3D4EC6ED66}"/>
                </a:ext>
              </a:extLst>
            </p:cNvPr>
            <p:cNvSpPr txBox="1"/>
            <p:nvPr/>
          </p:nvSpPr>
          <p:spPr>
            <a:xfrm>
              <a:off x="2826640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69;p23">
              <a:extLst>
                <a:ext uri="{FF2B5EF4-FFF2-40B4-BE49-F238E27FC236}">
                  <a16:creationId xmlns:a16="http://schemas.microsoft.com/office/drawing/2014/main" id="{DFBCDBDE-D57F-D74D-8114-BE3E506FCFDD}"/>
                </a:ext>
              </a:extLst>
            </p:cNvPr>
            <p:cNvSpPr txBox="1"/>
            <p:nvPr/>
          </p:nvSpPr>
          <p:spPr>
            <a:xfrm>
              <a:off x="339338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0;p23">
              <a:extLst>
                <a:ext uri="{FF2B5EF4-FFF2-40B4-BE49-F238E27FC236}">
                  <a16:creationId xmlns:a16="http://schemas.microsoft.com/office/drawing/2014/main" id="{DEAA0BEE-B790-BE4A-B3BD-02C2E851D3AC}"/>
                </a:ext>
              </a:extLst>
            </p:cNvPr>
            <p:cNvSpPr txBox="1"/>
            <p:nvPr/>
          </p:nvSpPr>
          <p:spPr>
            <a:xfrm>
              <a:off x="1739556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1;p23">
              <a:extLst>
                <a:ext uri="{FF2B5EF4-FFF2-40B4-BE49-F238E27FC236}">
                  <a16:creationId xmlns:a16="http://schemas.microsoft.com/office/drawing/2014/main" id="{879101DE-D526-7944-9D77-23569424E195}"/>
                </a:ext>
              </a:extLst>
            </p:cNvPr>
            <p:cNvSpPr txBox="1"/>
            <p:nvPr/>
          </p:nvSpPr>
          <p:spPr>
            <a:xfrm>
              <a:off x="2286634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2;p23">
              <a:extLst>
                <a:ext uri="{FF2B5EF4-FFF2-40B4-BE49-F238E27FC236}">
                  <a16:creationId xmlns:a16="http://schemas.microsoft.com/office/drawing/2014/main" id="{473CEA6E-DD47-6240-8297-C670C67935BE}"/>
                </a:ext>
              </a:extLst>
            </p:cNvPr>
            <p:cNvSpPr txBox="1"/>
            <p:nvPr/>
          </p:nvSpPr>
          <p:spPr>
            <a:xfrm>
              <a:off x="2833712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;p23">
              <a:extLst>
                <a:ext uri="{FF2B5EF4-FFF2-40B4-BE49-F238E27FC236}">
                  <a16:creationId xmlns:a16="http://schemas.microsoft.com/office/drawing/2014/main" id="{8060DE8B-36EE-064B-8581-8EE62B8CFA62}"/>
                </a:ext>
              </a:extLst>
            </p:cNvPr>
            <p:cNvSpPr txBox="1"/>
            <p:nvPr/>
          </p:nvSpPr>
          <p:spPr>
            <a:xfrm>
              <a:off x="3380790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4;p23">
              <a:extLst>
                <a:ext uri="{FF2B5EF4-FFF2-40B4-BE49-F238E27FC236}">
                  <a16:creationId xmlns:a16="http://schemas.microsoft.com/office/drawing/2014/main" id="{CEEE9DD3-BB53-9E41-A4C2-3BBC8F7D9178}"/>
                </a:ext>
              </a:extLst>
            </p:cNvPr>
            <p:cNvSpPr txBox="1"/>
            <p:nvPr/>
          </p:nvSpPr>
          <p:spPr>
            <a:xfrm>
              <a:off x="1458945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5;p23">
              <a:extLst>
                <a:ext uri="{FF2B5EF4-FFF2-40B4-BE49-F238E27FC236}">
                  <a16:creationId xmlns:a16="http://schemas.microsoft.com/office/drawing/2014/main" id="{31BF060F-F016-2A45-B9CE-EEAC18F9F222}"/>
                </a:ext>
              </a:extLst>
            </p:cNvPr>
            <p:cNvSpPr txBox="1"/>
            <p:nvPr/>
          </p:nvSpPr>
          <p:spPr>
            <a:xfrm>
              <a:off x="2006023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6;p23">
              <a:extLst>
                <a:ext uri="{FF2B5EF4-FFF2-40B4-BE49-F238E27FC236}">
                  <a16:creationId xmlns:a16="http://schemas.microsoft.com/office/drawing/2014/main" id="{5B2747FF-DD6C-CD4C-963E-20C32AB44AFF}"/>
                </a:ext>
              </a:extLst>
            </p:cNvPr>
            <p:cNvSpPr txBox="1"/>
            <p:nvPr/>
          </p:nvSpPr>
          <p:spPr>
            <a:xfrm>
              <a:off x="2553101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7;p23">
              <a:extLst>
                <a:ext uri="{FF2B5EF4-FFF2-40B4-BE49-F238E27FC236}">
                  <a16:creationId xmlns:a16="http://schemas.microsoft.com/office/drawing/2014/main" id="{CA46D4A1-355F-8C42-969A-7AA4B77B1072}"/>
                </a:ext>
              </a:extLst>
            </p:cNvPr>
            <p:cNvSpPr txBox="1"/>
            <p:nvPr/>
          </p:nvSpPr>
          <p:spPr>
            <a:xfrm>
              <a:off x="3100179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8;p23">
              <a:extLst>
                <a:ext uri="{FF2B5EF4-FFF2-40B4-BE49-F238E27FC236}">
                  <a16:creationId xmlns:a16="http://schemas.microsoft.com/office/drawing/2014/main" id="{1C83DBA5-5A65-0D4F-9949-2F23477D822F}"/>
                </a:ext>
              </a:extLst>
            </p:cNvPr>
            <p:cNvSpPr txBox="1"/>
            <p:nvPr/>
          </p:nvSpPr>
          <p:spPr>
            <a:xfrm>
              <a:off x="3558087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9;p23">
              <a:extLst>
                <a:ext uri="{FF2B5EF4-FFF2-40B4-BE49-F238E27FC236}">
                  <a16:creationId xmlns:a16="http://schemas.microsoft.com/office/drawing/2014/main" id="{75259B62-F60A-4D4C-BC36-55BAEA3835E6}"/>
                </a:ext>
              </a:extLst>
            </p:cNvPr>
            <p:cNvSpPr txBox="1"/>
            <p:nvPr/>
          </p:nvSpPr>
          <p:spPr>
            <a:xfrm>
              <a:off x="2016242" y="3767168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80;p23">
              <a:extLst>
                <a:ext uri="{FF2B5EF4-FFF2-40B4-BE49-F238E27FC236}">
                  <a16:creationId xmlns:a16="http://schemas.microsoft.com/office/drawing/2014/main" id="{3943EA3F-3BDF-1B4F-9549-91292B271C8E}"/>
                </a:ext>
              </a:extLst>
            </p:cNvPr>
            <p:cNvSpPr txBox="1"/>
            <p:nvPr/>
          </p:nvSpPr>
          <p:spPr>
            <a:xfrm>
              <a:off x="2533824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81;p23">
              <a:extLst>
                <a:ext uri="{FF2B5EF4-FFF2-40B4-BE49-F238E27FC236}">
                  <a16:creationId xmlns:a16="http://schemas.microsoft.com/office/drawing/2014/main" id="{1990A93C-CB76-C64F-8100-7DF3B0C22953}"/>
                </a:ext>
              </a:extLst>
            </p:cNvPr>
            <p:cNvSpPr txBox="1"/>
            <p:nvPr/>
          </p:nvSpPr>
          <p:spPr>
            <a:xfrm>
              <a:off x="3080902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25F86A5-8070-514F-9BBE-268EBB310DD3}"/>
              </a:ext>
            </a:extLst>
          </p:cNvPr>
          <p:cNvSpPr txBox="1"/>
          <p:nvPr/>
        </p:nvSpPr>
        <p:spPr>
          <a:xfrm>
            <a:off x="8779679" y="891717"/>
            <a:ext cx="2336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True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hexagonal </a:t>
            </a:r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neighborhood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5" name="Google Shape;385;p23">
            <a:extLst>
              <a:ext uri="{FF2B5EF4-FFF2-40B4-BE49-F238E27FC236}">
                <a16:creationId xmlns:a16="http://schemas.microsoft.com/office/drawing/2014/main" id="{1AE39273-B455-8646-A0B8-E68C4EA23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410705"/>
              </p:ext>
            </p:extLst>
          </p:nvPr>
        </p:nvGraphicFramePr>
        <p:xfrm>
          <a:off x="9579571" y="4006396"/>
          <a:ext cx="931581" cy="213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0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Google Shape;388;p23">
            <a:extLst>
              <a:ext uri="{FF2B5EF4-FFF2-40B4-BE49-F238E27FC236}">
                <a16:creationId xmlns:a16="http://schemas.microsoft.com/office/drawing/2014/main" id="{A539FCE4-936B-4A44-A281-8BDFD74BC2F3}"/>
              </a:ext>
            </a:extLst>
          </p:cNvPr>
          <p:cNvSpPr txBox="1"/>
          <p:nvPr/>
        </p:nvSpPr>
        <p:spPr>
          <a:xfrm>
            <a:off x="10731482" y="3924885"/>
            <a:ext cx="412198" cy="23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...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668D28E-2D5E-3E4F-B33E-F32D1D937749}"/>
              </a:ext>
            </a:extLst>
          </p:cNvPr>
          <p:cNvCxnSpPr/>
          <p:nvPr/>
        </p:nvCxnSpPr>
        <p:spPr>
          <a:xfrm>
            <a:off x="10021376" y="3379124"/>
            <a:ext cx="0" cy="39563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388;p23">
            <a:extLst>
              <a:ext uri="{FF2B5EF4-FFF2-40B4-BE49-F238E27FC236}">
                <a16:creationId xmlns:a16="http://schemas.microsoft.com/office/drawing/2014/main" id="{077110BE-3ECB-7045-A79F-6BCFBD3EB821}"/>
              </a:ext>
            </a:extLst>
          </p:cNvPr>
          <p:cNvSpPr txBox="1"/>
          <p:nvPr/>
        </p:nvSpPr>
        <p:spPr>
          <a:xfrm>
            <a:off x="10226148" y="3372445"/>
            <a:ext cx="890004" cy="36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im2col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5335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938A166-8502-B043-BEF0-2EB5C891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C9293-2FFA-514F-BBF7-188DE076E925}"/>
              </a:ext>
            </a:extLst>
          </p:cNvPr>
          <p:cNvSpPr/>
          <p:nvPr/>
        </p:nvSpPr>
        <p:spPr>
          <a:xfrm>
            <a:off x="606723" y="1081473"/>
            <a:ext cx="6096000" cy="47859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Validation on CIFAR-10 (</a:t>
            </a:r>
            <a:r>
              <a:rPr lang="fr-FR" sz="2500" dirty="0" err="1"/>
              <a:t>reference</a:t>
            </a:r>
            <a:r>
              <a:rPr lang="fr-FR" sz="2500" dirty="0"/>
              <a:t> data set)</a:t>
            </a:r>
          </a:p>
          <a:p>
            <a:pPr lvl="1"/>
            <a:r>
              <a:rPr lang="fr-FR" sz="2500" dirty="0"/>
              <a:t>Hexagonal pixel vs square pixels</a:t>
            </a:r>
          </a:p>
          <a:p>
            <a:pPr lvl="1"/>
            <a:r>
              <a:rPr lang="fr-FR" sz="2500" dirty="0"/>
              <a:t>No </a:t>
            </a: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difference</a:t>
            </a:r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pPr lvl="1">
              <a:lnSpc>
                <a:spcPct val="210000"/>
              </a:lnSpc>
            </a:pPr>
            <a:endParaRPr lang="fr-FR" sz="2500" dirty="0"/>
          </a:p>
          <a:p>
            <a:pPr lvl="1">
              <a:lnSpc>
                <a:spcPct val="210000"/>
              </a:lnSpc>
            </a:pPr>
            <a:r>
              <a:rPr lang="fr-FR" sz="2500" dirty="0" err="1"/>
              <a:t>Implementation</a:t>
            </a:r>
            <a:r>
              <a:rPr lang="fr-FR" sz="2500" dirty="0"/>
              <a:t> </a:t>
            </a:r>
            <a:r>
              <a:rPr lang="fr-FR" sz="2500" dirty="0" err="1"/>
              <a:t>optimization</a:t>
            </a:r>
            <a:r>
              <a:rPr lang="fr-FR" sz="2500" dirty="0"/>
              <a:t> </a:t>
            </a:r>
            <a:r>
              <a:rPr lang="fr-FR" sz="2500" dirty="0" err="1"/>
              <a:t>needed</a:t>
            </a:r>
            <a:endParaRPr lang="fr-FR" sz="2500" dirty="0"/>
          </a:p>
          <a:p>
            <a:pPr lvl="1"/>
            <a:r>
              <a:rPr lang="fr-FR" sz="2500" dirty="0">
                <a:solidFill>
                  <a:srgbClr val="C00000"/>
                </a:solidFill>
              </a:rPr>
              <a:t>No </a:t>
            </a:r>
            <a:r>
              <a:rPr lang="fr-FR" sz="2500" dirty="0" err="1">
                <a:solidFill>
                  <a:srgbClr val="C00000"/>
                </a:solidFill>
              </a:rPr>
              <a:t>preprocessing</a:t>
            </a:r>
            <a:endParaRPr lang="fr-FR" sz="25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C9E02ED-D6A1-7648-839F-83776B3D8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4767"/>
              </p:ext>
            </p:extLst>
          </p:nvPr>
        </p:nvGraphicFramePr>
        <p:xfrm>
          <a:off x="2287547" y="2950028"/>
          <a:ext cx="423914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2759140540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1386651566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2546666932"/>
                    </a:ext>
                  </a:extLst>
                </a:gridCol>
              </a:tblGrid>
              <a:tr h="65603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Hexagonal</a:t>
                      </a:r>
                    </a:p>
                    <a:p>
                      <a:r>
                        <a:rPr lang="en-GB" dirty="0"/>
                        <a:t>kernels (</a:t>
                      </a:r>
                      <a:r>
                        <a:rPr lang="en-GB" dirty="0" err="1"/>
                        <a:t>i.c</a:t>
                      </a:r>
                      <a:r>
                        <a:rPr lang="en-GB" dirty="0"/>
                        <a:t>.)</a:t>
                      </a:r>
                    </a:p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  <a:p>
                      <a:r>
                        <a:rPr lang="en-GB" dirty="0"/>
                        <a:t>kernels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063331"/>
                  </a:ext>
                </a:extLst>
              </a:tr>
              <a:tr h="332575">
                <a:tc>
                  <a:txBody>
                    <a:bodyPr/>
                    <a:lstStyle/>
                    <a:p>
                      <a:r>
                        <a:rPr lang="en-GB" dirty="0"/>
                        <a:t>Classification accuracy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88.51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0.21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88.39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533999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32413E50-2039-6D45-BF12-47CBC24075D0}"/>
              </a:ext>
            </a:extLst>
          </p:cNvPr>
          <p:cNvSpPr txBox="1"/>
          <p:nvPr/>
        </p:nvSpPr>
        <p:spPr>
          <a:xfrm>
            <a:off x="3581875" y="2596795"/>
            <a:ext cx="282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CIFAR-10 performance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46BFEB6-7B8C-3B4E-873C-F1C0B3F5FB4B}"/>
              </a:ext>
            </a:extLst>
          </p:cNvPr>
          <p:cNvGrpSpPr/>
          <p:nvPr/>
        </p:nvGrpSpPr>
        <p:grpSpPr>
          <a:xfrm>
            <a:off x="7062313" y="1679111"/>
            <a:ext cx="4828917" cy="2541833"/>
            <a:chOff x="6820664" y="2165146"/>
            <a:chExt cx="4828917" cy="2541833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C07B22F2-4AE1-744C-9050-5775A866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64" y="2333443"/>
              <a:ext cx="4828917" cy="2373536"/>
            </a:xfrm>
            <a:prstGeom prst="rect">
              <a:avLst/>
            </a:prstGeom>
          </p:spPr>
        </p:pic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3824964-C806-A34F-8BB3-B2D8E7CA2DC7}"/>
                </a:ext>
              </a:extLst>
            </p:cNvPr>
            <p:cNvSpPr txBox="1"/>
            <p:nvPr/>
          </p:nvSpPr>
          <p:spPr>
            <a:xfrm>
              <a:off x="7002966" y="2165146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Original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8F11E53-5470-0C49-AD39-F0BACCD5050B}"/>
                </a:ext>
              </a:extLst>
            </p:cNvPr>
            <p:cNvSpPr txBox="1"/>
            <p:nvPr/>
          </p:nvSpPr>
          <p:spPr>
            <a:xfrm>
              <a:off x="9420776" y="2179554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Interpolated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5D37C-6297-8040-9588-E0C60E15C136}"/>
              </a:ext>
            </a:extLst>
          </p:cNvPr>
          <p:cNvSpPr/>
          <p:nvPr/>
        </p:nvSpPr>
        <p:spPr>
          <a:xfrm>
            <a:off x="7244615" y="4651936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>
                <a:solidFill>
                  <a:srgbClr val="2A6496"/>
                </a:solidFill>
                <a:latin typeface="Roboto"/>
              </a:rPr>
              <a:t>Find</a:t>
            </a:r>
            <a:r>
              <a:rPr lang="fr-FR" u="sng" dirty="0">
                <a:solidFill>
                  <a:srgbClr val="2A6496"/>
                </a:solidFill>
                <a:latin typeface="Roboto"/>
              </a:rPr>
              <a:t> the open-source code at:</a:t>
            </a:r>
            <a:endParaRPr lang="fr-FR" dirty="0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73F1A367-DCA7-3548-8688-27D02D60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4615" y="5164159"/>
            <a:ext cx="3921290" cy="423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E8B630-0453-BA4C-A8E5-CB785B2F0421}"/>
              </a:ext>
            </a:extLst>
          </p:cNvPr>
          <p:cNvSpPr/>
          <p:nvPr/>
        </p:nvSpPr>
        <p:spPr>
          <a:xfrm>
            <a:off x="0" y="6119336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24292E"/>
                </a:solidFill>
                <a:latin typeface="-apple-system"/>
              </a:rPr>
              <a:t>Jacquemont, M.;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Antiga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L.; Vuillaume,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T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.; Silvestri, G.; Benoit, A.; Lambert, P. and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Maurin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G. (2019). 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Indexed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Operations for Non-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rectangular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Lattices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Applied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to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Convolutional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Neural Networks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 In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Proceedings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of the 14th International Joint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Conference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on Computer Vision, Imaging and Computer Graphics Theory and Applications - Volume 5: VISAPP, ISBN 978-989-758-354-4, pages 362-371. DOI: 10.5220/0007364303620371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86352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3E9E63A-FAB1-9942-BE2A-B88D1CC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2582"/>
            <a:ext cx="10824714" cy="3180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DEMO #2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deep_multi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724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3A4DBD-229F-9B4F-B351-01854B7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67" y="2500813"/>
            <a:ext cx="2807902" cy="28079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DD518C-254F-CB40-9BA2-0DA8703C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8" y="1082866"/>
            <a:ext cx="1453703" cy="7242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0D8F4F-EF97-2C4B-9250-BFF2258C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154" y="1155401"/>
            <a:ext cx="1368220" cy="579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F2CDFB-401E-F546-8604-E89851BCB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837" y="1136175"/>
            <a:ext cx="1036795" cy="6176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AD11A96-6E28-214A-8AC4-5DB5264B0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77" y="1197704"/>
            <a:ext cx="1413164" cy="4946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C16254E-FFE9-2D4D-9E35-68B3F238D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804" y="1183480"/>
            <a:ext cx="1246909" cy="523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EF42911-F26F-C649-9F5D-1BD60270F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095" y="1062895"/>
            <a:ext cx="1065824" cy="76422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01BAB5B-F950-0545-AA91-F99FB9077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9382" y="1033266"/>
            <a:ext cx="1165332" cy="823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4069822-96EC-EF48-83A3-9D31E1C4B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2174" y="1162173"/>
            <a:ext cx="848504" cy="5656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189F8B-DF94-4F4C-9DF0-8D688F645459}"/>
              </a:ext>
            </a:extLst>
          </p:cNvPr>
          <p:cNvSpPr/>
          <p:nvPr/>
        </p:nvSpPr>
        <p:spPr>
          <a:xfrm>
            <a:off x="194988" y="6258639"/>
            <a:ext cx="9697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Roboto Slab"/>
              </a:rPr>
              <a:t>Supported by the European Commission Framework Programme Horizon 2020 Research and Innovation action under grant agreement n. 653477 and </a:t>
            </a:r>
            <a:r>
              <a:rPr lang="fr-FR" sz="1400" dirty="0"/>
              <a:t>n. 824064.</a:t>
            </a:r>
          </a:p>
        </p:txBody>
      </p:sp>
    </p:spTree>
    <p:extLst>
      <p:ext uri="{BB962C8B-B14F-4D97-AF65-F5344CB8AC3E}">
        <p14:creationId xmlns:p14="http://schemas.microsoft.com/office/powerpoint/2010/main" val="3829132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>
                <a:latin typeface="Symbol" pitchFamily="2" charset="2"/>
              </a:rPr>
              <a:t>g</a:t>
            </a:r>
            <a:r>
              <a:rPr lang="fr-FR" dirty="0" err="1"/>
              <a:t>PhysNet</a:t>
            </a:r>
            <a:endParaRPr lang="fr-FR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6726AE6-22D5-C64C-BFC6-B51E373B4328}"/>
              </a:ext>
            </a:extLst>
          </p:cNvPr>
          <p:cNvGrpSpPr/>
          <p:nvPr/>
        </p:nvGrpSpPr>
        <p:grpSpPr>
          <a:xfrm>
            <a:off x="-387927" y="1002663"/>
            <a:ext cx="6743474" cy="4590614"/>
            <a:chOff x="-395671" y="1182772"/>
            <a:chExt cx="6743474" cy="459061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A1935A4D-4918-8C4D-9FF5-D3BF11EDC78D}"/>
                </a:ext>
              </a:extLst>
            </p:cNvPr>
            <p:cNvGrpSpPr/>
            <p:nvPr/>
          </p:nvGrpSpPr>
          <p:grpSpPr>
            <a:xfrm>
              <a:off x="-395671" y="1182772"/>
              <a:ext cx="6743474" cy="4590614"/>
              <a:chOff x="1772711" y="851896"/>
              <a:chExt cx="8991298" cy="612081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0804566-5FE4-CC44-B676-A734ACDD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711" y="851896"/>
                <a:ext cx="8991298" cy="5057605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533C6C9-BEED-F54A-A378-29A94DD529A6}"/>
                  </a:ext>
                </a:extLst>
              </p:cNvPr>
              <p:cNvSpPr txBox="1"/>
              <p:nvPr/>
            </p:nvSpPr>
            <p:spPr>
              <a:xfrm>
                <a:off x="5882193" y="4131141"/>
                <a:ext cx="10795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 err="1"/>
                  <a:t>flatten</a:t>
                </a:r>
                <a:endParaRPr lang="en-US" sz="1500" dirty="0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23A90A4-6872-2842-A76F-BF5E74AE3016}"/>
                  </a:ext>
                </a:extLst>
              </p:cNvPr>
              <p:cNvSpPr txBox="1"/>
              <p:nvPr/>
            </p:nvSpPr>
            <p:spPr>
              <a:xfrm>
                <a:off x="5681985" y="1828055"/>
                <a:ext cx="10795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/>
                  <a:t>Global pool</a:t>
                </a:r>
                <a:endParaRPr lang="en-US" sz="1500" dirty="0"/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5B3BAC0-9DCD-3743-84BC-8E22279EFC1D}"/>
                  </a:ext>
                </a:extLst>
              </p:cNvPr>
              <p:cNvSpPr txBox="1"/>
              <p:nvPr/>
            </p:nvSpPr>
            <p:spPr>
              <a:xfrm>
                <a:off x="6312733" y="6110939"/>
                <a:ext cx="241788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Connected</a:t>
                </a:r>
                <a:r>
                  <a:rPr lang="fr-FR" dirty="0"/>
                  <a:t> </a:t>
                </a:r>
                <a:r>
                  <a:rPr lang="fr-FR" dirty="0" err="1"/>
                  <a:t>layers</a:t>
                </a:r>
                <a:endParaRPr lang="en-US" dirty="0"/>
              </a:p>
            </p:txBody>
          </p:sp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23FFFBC0-7827-4F45-8B94-733B1B40B6EE}"/>
                  </a:ext>
                </a:extLst>
              </p:cNvPr>
              <p:cNvCxnSpPr/>
              <p:nvPr/>
            </p:nvCxnSpPr>
            <p:spPr>
              <a:xfrm flipV="1">
                <a:off x="4931099" y="4051557"/>
                <a:ext cx="0" cy="93864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301D8C39-B4B8-E644-97C6-339C2C3FF6E0}"/>
                  </a:ext>
                </a:extLst>
              </p:cNvPr>
              <p:cNvCxnSpPr/>
              <p:nvPr/>
            </p:nvCxnSpPr>
            <p:spPr>
              <a:xfrm>
                <a:off x="6496376" y="3601874"/>
                <a:ext cx="265112" cy="541757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29382F74-40A1-6B4A-B0BE-33853C563699}"/>
                  </a:ext>
                </a:extLst>
              </p:cNvPr>
              <p:cNvCxnSpPr/>
              <p:nvPr/>
            </p:nvCxnSpPr>
            <p:spPr>
              <a:xfrm flipV="1">
                <a:off x="6496376" y="1743984"/>
                <a:ext cx="265112" cy="1722719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5B5B892E-F0A0-8446-B4A8-CB73F1A4CEA1}"/>
                  </a:ext>
                </a:extLst>
              </p:cNvPr>
              <p:cNvCxnSpPr/>
              <p:nvPr/>
            </p:nvCxnSpPr>
            <p:spPr>
              <a:xfrm>
                <a:off x="6955591" y="4681749"/>
                <a:ext cx="663074" cy="97927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5005E857-E455-D547-8844-34FD5B96AA5E}"/>
                  </a:ext>
                </a:extLst>
              </p:cNvPr>
              <p:cNvCxnSpPr/>
              <p:nvPr/>
            </p:nvCxnSpPr>
            <p:spPr>
              <a:xfrm>
                <a:off x="6955590" y="3726257"/>
                <a:ext cx="223082" cy="17566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91D811C3-CD7C-3F43-B03E-1FE30C3C00DC}"/>
                  </a:ext>
                </a:extLst>
              </p:cNvPr>
              <p:cNvCxnSpPr/>
              <p:nvPr/>
            </p:nvCxnSpPr>
            <p:spPr>
              <a:xfrm flipV="1">
                <a:off x="6955590" y="1617499"/>
                <a:ext cx="380532" cy="7114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7273674-6644-184C-BB6E-7140E417E8AE}"/>
                  </a:ext>
                </a:extLst>
              </p:cNvPr>
              <p:cNvCxnSpPr/>
              <p:nvPr/>
            </p:nvCxnSpPr>
            <p:spPr>
              <a:xfrm>
                <a:off x="7495342" y="1668747"/>
                <a:ext cx="345646" cy="404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173CCFF0-A095-E743-B16F-7FB812056DB3}"/>
                  </a:ext>
                </a:extLst>
              </p:cNvPr>
              <p:cNvCxnSpPr/>
              <p:nvPr/>
            </p:nvCxnSpPr>
            <p:spPr>
              <a:xfrm flipV="1">
                <a:off x="7448874" y="3189688"/>
                <a:ext cx="392114" cy="78450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90F8F990-399B-7E49-83C1-6FA44136695A}"/>
                  </a:ext>
                </a:extLst>
              </p:cNvPr>
              <p:cNvCxnSpPr/>
              <p:nvPr/>
            </p:nvCxnSpPr>
            <p:spPr>
              <a:xfrm>
                <a:off x="7448874" y="3974192"/>
                <a:ext cx="219291" cy="7798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A134B8D-E56A-5948-B634-345C7B94C8DC}"/>
                  </a:ext>
                </a:extLst>
              </p:cNvPr>
              <p:cNvSpPr txBox="1"/>
              <p:nvPr/>
            </p:nvSpPr>
            <p:spPr>
              <a:xfrm>
                <a:off x="8108659" y="1451596"/>
                <a:ext cx="109910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Energy</a:t>
                </a:r>
                <a:endParaRPr lang="en-US" dirty="0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F982182-00FE-8D43-B47C-D8E8FF185007}"/>
                  </a:ext>
                </a:extLst>
              </p:cNvPr>
              <p:cNvSpPr txBox="1"/>
              <p:nvPr/>
            </p:nvSpPr>
            <p:spPr>
              <a:xfrm>
                <a:off x="8111295" y="2806185"/>
                <a:ext cx="11118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Impact</a:t>
                </a:r>
                <a:endParaRPr lang="en-US" dirty="0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295CA67-44AF-3343-BCA2-CBCA07242EC6}"/>
                  </a:ext>
                </a:extLst>
              </p:cNvPr>
              <p:cNvSpPr txBox="1"/>
              <p:nvPr/>
            </p:nvSpPr>
            <p:spPr>
              <a:xfrm>
                <a:off x="8092153" y="4396116"/>
                <a:ext cx="1392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Direction</a:t>
                </a:r>
                <a:endParaRPr lang="en-US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886825B-B63F-EA4C-BE1E-D992FAC52137}"/>
                  </a:ext>
                </a:extLst>
              </p:cNvPr>
              <p:cNvSpPr txBox="1"/>
              <p:nvPr/>
            </p:nvSpPr>
            <p:spPr>
              <a:xfrm>
                <a:off x="8141671" y="5338637"/>
                <a:ext cx="18084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Particle</a:t>
                </a:r>
                <a:r>
                  <a:rPr lang="fr-FR" dirty="0"/>
                  <a:t> type</a:t>
                </a:r>
                <a:endParaRPr lang="en-US" dirty="0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79BE450-97C1-B547-B2DC-FB8A9516BD07}"/>
                </a:ext>
              </a:extLst>
            </p:cNvPr>
            <p:cNvSpPr txBox="1"/>
            <p:nvPr/>
          </p:nvSpPr>
          <p:spPr>
            <a:xfrm>
              <a:off x="974719" y="4422390"/>
              <a:ext cx="2035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Convolutional</a:t>
              </a:r>
              <a:r>
                <a:rPr lang="fr-FR" dirty="0"/>
                <a:t> block</a:t>
              </a:r>
            </a:p>
            <a:p>
              <a:r>
                <a:rPr lang="fr-FR" dirty="0" err="1"/>
                <a:t>Adapted</a:t>
              </a:r>
              <a:r>
                <a:rPr lang="fr-FR" dirty="0"/>
                <a:t> </a:t>
              </a:r>
              <a:r>
                <a:rPr lang="fr-FR" dirty="0" err="1"/>
                <a:t>from</a:t>
              </a:r>
              <a:r>
                <a:rPr lang="fr-FR" dirty="0"/>
                <a:t> ResNet46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294D50F7-7944-6D40-A2CA-5990AEA20CCD}"/>
              </a:ext>
            </a:extLst>
          </p:cNvPr>
          <p:cNvSpPr txBox="1"/>
          <p:nvPr/>
        </p:nvSpPr>
        <p:spPr>
          <a:xfrm>
            <a:off x="6137380" y="1547066"/>
            <a:ext cx="5715823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Full </a:t>
            </a:r>
            <a:r>
              <a:rPr lang="fr-FR" sz="2200" dirty="0" err="1"/>
              <a:t>event</a:t>
            </a:r>
            <a:r>
              <a:rPr lang="fr-FR" sz="2200" dirty="0"/>
              <a:t> reconstruction for LST1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multitask</a:t>
            </a:r>
            <a:r>
              <a:rPr lang="fr-FR" sz="2200" dirty="0"/>
              <a:t> </a:t>
            </a:r>
            <a:r>
              <a:rPr lang="fr-FR" sz="2200" dirty="0" err="1"/>
              <a:t>learning</a:t>
            </a:r>
            <a:r>
              <a:rPr lang="fr-FR" sz="2200" dirty="0"/>
              <a:t> (hard </a:t>
            </a:r>
            <a:r>
              <a:rPr lang="fr-FR" sz="2200" dirty="0" err="1"/>
              <a:t>parameter</a:t>
            </a:r>
            <a:r>
              <a:rPr lang="fr-FR" sz="2200" dirty="0"/>
              <a:t> sharing)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Input = 2 </a:t>
            </a:r>
            <a:r>
              <a:rPr lang="fr-FR" sz="2200" dirty="0" err="1"/>
              <a:t>channels</a:t>
            </a:r>
            <a:r>
              <a:rPr lang="fr-FR" sz="2200" dirty="0"/>
              <a:t> = charges + temporal </a:t>
            </a:r>
            <a:r>
              <a:rPr lang="fr-FR" sz="2200" dirty="0" err="1"/>
              <a:t>map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Indexed</a:t>
            </a:r>
            <a:r>
              <a:rPr lang="fr-FR" sz="2200" dirty="0"/>
              <a:t>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Physically</a:t>
            </a:r>
            <a:r>
              <a:rPr lang="fr-FR" sz="2200" dirty="0"/>
              <a:t> </a:t>
            </a:r>
            <a:r>
              <a:rPr lang="fr-FR" sz="2200" dirty="0" err="1"/>
              <a:t>guided</a:t>
            </a:r>
            <a:r>
              <a:rPr lang="fr-FR" sz="2200" dirty="0"/>
              <a:t> (global vs local </a:t>
            </a:r>
            <a:r>
              <a:rPr lang="fr-FR" sz="2200" dirty="0" err="1"/>
              <a:t>features</a:t>
            </a:r>
            <a:r>
              <a:rPr lang="fr-FR" sz="2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Masked</a:t>
            </a:r>
            <a:r>
              <a:rPr lang="fr-FR" sz="2200" dirty="0"/>
              <a:t> </a:t>
            </a:r>
            <a:r>
              <a:rPr lang="fr-FR" sz="2200" dirty="0" err="1"/>
              <a:t>loss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Uncertainty</a:t>
            </a:r>
            <a:r>
              <a:rPr lang="fr-FR" sz="2200" dirty="0"/>
              <a:t> </a:t>
            </a:r>
            <a:r>
              <a:rPr lang="fr-FR" sz="2200" dirty="0" err="1"/>
              <a:t>task</a:t>
            </a:r>
            <a:r>
              <a:rPr lang="fr-FR" sz="2200" dirty="0"/>
              <a:t> </a:t>
            </a:r>
            <a:r>
              <a:rPr lang="fr-FR" sz="2200" dirty="0" err="1"/>
              <a:t>balancing</a:t>
            </a:r>
            <a:endParaRPr lang="fr-FR" sz="2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ACE919-9D1D-414C-A06F-94492A9FBC0B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3E0D76-7073-594A-B6E2-954D47A43A0E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9B2F0DA-A40F-BD46-AC8A-28044228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classification </a:t>
            </a:r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1FC81545-63F7-7448-A075-8668E3A2B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58347"/>
              </p:ext>
            </p:extLst>
          </p:nvPr>
        </p:nvGraphicFramePr>
        <p:xfrm>
          <a:off x="3262702" y="2293795"/>
          <a:ext cx="6030820" cy="1654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70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</a:tblGrid>
              <a:tr h="55161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fr-FR" sz="1800" dirty="0"/>
                        <a:t>ResNet-56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0.954±0.001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0.956±0.001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0.942±0.001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0.960±0.002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0.957±0.003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0.956±0.006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</a:t>
            </a:r>
            <a:r>
              <a:rPr lang="fr-FR" sz="2500" dirty="0" err="1">
                <a:latin typeface="Symbol" pitchFamily="2" charset="2"/>
              </a:rPr>
              <a:t>g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classifier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4904510"/>
            <a:ext cx="9786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ym typeface="Wingdings" pitchFamily="2" charset="2"/>
              </a:rPr>
              <a:t>Better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recall</a:t>
            </a:r>
            <a:r>
              <a:rPr lang="fr-FR" sz="2500" dirty="0">
                <a:sym typeface="Wingdings" pitchFamily="2" charset="2"/>
              </a:rPr>
              <a:t>  </a:t>
            </a:r>
            <a:r>
              <a:rPr lang="fr-FR" sz="2500" dirty="0" err="1">
                <a:sym typeface="Wingdings" pitchFamily="2" charset="2"/>
              </a:rPr>
              <a:t>Keep</a:t>
            </a:r>
            <a:r>
              <a:rPr lang="fr-FR" sz="2500" dirty="0">
                <a:sym typeface="Wingdings" pitchFamily="2" charset="2"/>
              </a:rPr>
              <a:t> more gammas</a:t>
            </a:r>
            <a:endParaRPr lang="fr-FR" sz="25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CAE9120-321E-E943-BEC3-C7DFD3417945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20158503-E0B9-D24D-835F-6B95F573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5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</a:t>
            </a:r>
            <a:r>
              <a:rPr lang="fr-FR" sz="2500" dirty="0" err="1">
                <a:latin typeface="Symbol" pitchFamily="2" charset="2"/>
              </a:rPr>
              <a:t>g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regressor</a:t>
            </a:r>
            <a:endParaRPr lang="fr-FR" sz="25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5906541"/>
            <a:ext cx="9786275" cy="49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improvement</a:t>
            </a:r>
            <a:r>
              <a:rPr lang="fr-FR" sz="2500" dirty="0"/>
              <a:t> on the direction reconstruction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93E3D5-471D-3F4D-BF3A-3E8ED3DD9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9" t="2523" r="709" b="2746"/>
          <a:stretch/>
        </p:blipFill>
        <p:spPr>
          <a:xfrm>
            <a:off x="1511434" y="1990862"/>
            <a:ext cx="4362414" cy="3595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1C983-3706-854A-A06A-3D6554D0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2523" r="49672" b="2746"/>
          <a:stretch/>
        </p:blipFill>
        <p:spPr>
          <a:xfrm>
            <a:off x="6374009" y="2004119"/>
            <a:ext cx="4402420" cy="35955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983673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95380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13D8A5-870C-7646-9756-DB926435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5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9272A56-93DE-DA42-834D-C191030D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Attention </a:t>
            </a:r>
            <a:r>
              <a:rPr lang="fr-FR" dirty="0" err="1"/>
              <a:t>please</a:t>
            </a:r>
            <a:r>
              <a:rPr lang="fr-FR" dirty="0"/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563F7B-999A-7043-8BFD-26C07028C0B8}"/>
              </a:ext>
            </a:extLst>
          </p:cNvPr>
          <p:cNvSpPr txBox="1"/>
          <p:nvPr/>
        </p:nvSpPr>
        <p:spPr>
          <a:xfrm>
            <a:off x="10055507" y="1931892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Without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E028AF-59A5-AC46-8DEF-EC5663CFFB6C}"/>
              </a:ext>
            </a:extLst>
          </p:cNvPr>
          <p:cNvSpPr txBox="1"/>
          <p:nvPr/>
        </p:nvSpPr>
        <p:spPr>
          <a:xfrm>
            <a:off x="10135390" y="3949759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7B4C9B-C99B-EA40-AB93-E92089FA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9"/>
          <a:stretch/>
        </p:blipFill>
        <p:spPr>
          <a:xfrm>
            <a:off x="1120670" y="1098259"/>
            <a:ext cx="8455858" cy="17433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200FADA-509E-3E44-A908-DBFB100E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0" b="49059"/>
          <a:stretch/>
        </p:blipFill>
        <p:spPr>
          <a:xfrm>
            <a:off x="1120670" y="2794938"/>
            <a:ext cx="8435857" cy="16748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1A45DC-EA44-8A4A-9E03-29AB9FF89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9" b="15563"/>
          <a:stretch/>
        </p:blipFill>
        <p:spPr>
          <a:xfrm>
            <a:off x="1120670" y="4522792"/>
            <a:ext cx="8435857" cy="1658702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C8A304-2679-F249-9D4F-ECED114B3920}"/>
              </a:ext>
            </a:extLst>
          </p:cNvPr>
          <p:cNvCxnSpPr/>
          <p:nvPr/>
        </p:nvCxnSpPr>
        <p:spPr>
          <a:xfrm>
            <a:off x="823860" y="4469745"/>
            <a:ext cx="912273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C453DF-3309-1A42-AE63-72E2B9360237}"/>
              </a:ext>
            </a:extLst>
          </p:cNvPr>
          <p:cNvSpPr/>
          <p:nvPr/>
        </p:nvSpPr>
        <p:spPr>
          <a:xfrm>
            <a:off x="459936" y="6307350"/>
            <a:ext cx="9850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Learning for Astrophysics, Understanding the Impact of Attention on Variability Induced by Parameter Initialization, EDL-AI ICPR 2020 workshop, M. </a:t>
            </a:r>
            <a:r>
              <a:rPr lang="en-US" sz="1400" dirty="0" err="1"/>
              <a:t>Jaquemont</a:t>
            </a:r>
            <a:r>
              <a:rPr lang="en-US" sz="1400" dirty="0"/>
              <a:t> et al 2020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7618233-9C32-BD4B-9501-366B2AE0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3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464085" y="1046439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Attention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  <a:r>
              <a:rPr lang="fr-FR" sz="2500" dirty="0">
                <a:latin typeface="Symbol" pitchFamily="2" charset="2"/>
              </a:rPr>
              <a:t> </a:t>
            </a:r>
            <a:r>
              <a:rPr lang="fr-FR" sz="2500" dirty="0" err="1">
                <a:latin typeface="Symbol" pitchFamily="2" charset="2"/>
              </a:rPr>
              <a:t>g</a:t>
            </a:r>
            <a:r>
              <a:rPr lang="fr-FR" sz="2500" dirty="0" err="1"/>
              <a:t>PhysNet</a:t>
            </a:r>
            <a:endParaRPr lang="fr-FR" sz="25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789706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413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0D3F9F4-3B64-0446-AACD-5BA586A69C13}"/>
              </a:ext>
            </a:extLst>
          </p:cNvPr>
          <p:cNvGrpSpPr/>
          <p:nvPr/>
        </p:nvGrpSpPr>
        <p:grpSpPr>
          <a:xfrm>
            <a:off x="1024792" y="1802451"/>
            <a:ext cx="8803253" cy="4324068"/>
            <a:chOff x="1343449" y="1580775"/>
            <a:chExt cx="8803253" cy="432406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A36B2ED-0A2C-3E4D-89B5-71EE38AAD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25"/>
            <a:stretch/>
          </p:blipFill>
          <p:spPr>
            <a:xfrm>
              <a:off x="5581076" y="1594525"/>
              <a:ext cx="4226340" cy="426222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0EBCAE7-B6B6-3D46-A122-46432DBBA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/>
            <a:stretch/>
          </p:blipFill>
          <p:spPr>
            <a:xfrm>
              <a:off x="1343449" y="1580775"/>
              <a:ext cx="4185354" cy="42622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A2A73-26D7-F14E-B092-2E18D73E3683}"/>
                </a:ext>
              </a:extLst>
            </p:cNvPr>
            <p:cNvSpPr/>
            <p:nvPr/>
          </p:nvSpPr>
          <p:spPr>
            <a:xfrm>
              <a:off x="1630454" y="4346027"/>
              <a:ext cx="8516248" cy="1558816"/>
            </a:xfrm>
            <a:prstGeom prst="rect">
              <a:avLst/>
            </a:prstGeom>
            <a:noFill/>
            <a:ln w="38100">
              <a:solidFill>
                <a:srgbClr val="D62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9E4AB1F-96AF-3F47-9196-5157F0D68086}"/>
              </a:ext>
            </a:extLst>
          </p:cNvPr>
          <p:cNvSpPr txBox="1"/>
          <p:nvPr/>
        </p:nvSpPr>
        <p:spPr>
          <a:xfrm>
            <a:off x="9717209" y="3590789"/>
            <a:ext cx="2474792" cy="108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m</a:t>
            </a:r>
            <a:r>
              <a:rPr lang="fr-FR" sz="2800" dirty="0">
                <a:solidFill>
                  <a:srgbClr val="C00000"/>
                </a:solidFill>
              </a:rPr>
              <a:t> dispersion </a:t>
            </a:r>
            <a:br>
              <a:rPr lang="fr-FR" sz="2800" dirty="0">
                <a:solidFill>
                  <a:srgbClr val="C00000"/>
                </a:solidFill>
              </a:rPr>
            </a:b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k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robustness</a:t>
            </a:r>
            <a:endParaRPr lang="fr-FR" sz="2800" dirty="0">
              <a:solidFill>
                <a:srgbClr val="C000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AE0989A-7710-894F-84DE-554E5103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63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1ED4FC7-C3A7-9C45-9F66-21CBA2D6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4DBE55E-6627-964E-BB54-8867F85EA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40105"/>
              </p:ext>
            </p:extLst>
          </p:nvPr>
        </p:nvGraphicFramePr>
        <p:xfrm>
          <a:off x="5227354" y="1709048"/>
          <a:ext cx="6507124" cy="187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29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980721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269378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158949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  <a:gridCol w="1626781">
                  <a:extLst>
                    <a:ext uri="{9D8B030D-6E8A-4147-A177-3AD203B41FA5}">
                      <a16:colId xmlns:a16="http://schemas.microsoft.com/office/drawing/2014/main" val="2566190913"/>
                    </a:ext>
                  </a:extLst>
                </a:gridCol>
              </a:tblGrid>
              <a:tr h="61748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/>
                        <a:t>Gammaness</a:t>
                      </a:r>
                      <a:r>
                        <a:rPr lang="fr-FR" sz="1800" b="0" dirty="0"/>
                        <a:t> </a:t>
                      </a:r>
                      <a:r>
                        <a:rPr lang="fr-FR" sz="1800" b="0" dirty="0" err="1"/>
                        <a:t>cut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fr-FR" sz="1800" cap="none" dirty="0" err="1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Hillas</a:t>
                      </a:r>
                      <a:r>
                        <a:rPr lang="fr-FR" sz="1800" cap="none" baseline="0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 + RF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0.756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0.770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r>
                        <a:rPr lang="en-US" sz="1800" dirty="0"/>
                        <a:t> 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0.948</a:t>
                      </a:r>
                      <a:endParaRPr 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CB65233-BE0E-D443-AEE8-B4DCFF389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5698" r="7849"/>
          <a:stretch/>
        </p:blipFill>
        <p:spPr>
          <a:xfrm>
            <a:off x="251317" y="1479759"/>
            <a:ext cx="4692604" cy="37237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6FCC85-7A03-BF40-89B7-2750C71974A8}"/>
              </a:ext>
            </a:extLst>
          </p:cNvPr>
          <p:cNvSpPr txBox="1"/>
          <p:nvPr/>
        </p:nvSpPr>
        <p:spPr>
          <a:xfrm>
            <a:off x="5227354" y="3954849"/>
            <a:ext cx="4342343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4200" defTabSz="914400">
              <a:spcBef>
                <a:spcPts val="500"/>
              </a:spcBef>
              <a:buSzPct val="125000"/>
            </a:pPr>
            <a:r>
              <a:rPr lang="el-GR" sz="2400" dirty="0">
                <a:solidFill>
                  <a:srgbClr val="7C96A3">
                    <a:lumMod val="50000"/>
                  </a:srgbClr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400" dirty="0">
                <a:solidFill>
                  <a:srgbClr val="7C96A3">
                    <a:lumMod val="50000"/>
                  </a:srgbClr>
                </a:solidFill>
              </a:rPr>
              <a:t>-</a:t>
            </a:r>
            <a:r>
              <a:rPr lang="en-US" sz="2400" dirty="0" err="1">
                <a:solidFill>
                  <a:srgbClr val="7C96A3">
                    <a:lumMod val="50000"/>
                  </a:srgbClr>
                </a:solidFill>
              </a:rPr>
              <a:t>PhysNet</a:t>
            </a:r>
            <a:r>
              <a:rPr lang="en-US" sz="2400" dirty="0">
                <a:solidFill>
                  <a:srgbClr val="7C96A3">
                    <a:lumMod val="50000"/>
                  </a:srgbClr>
                </a:solidFill>
              </a:rPr>
              <a:t> DA </a:t>
            </a: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Slightly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precision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recall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overall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performance</a:t>
            </a:r>
            <a:endParaRPr lang="en-US" sz="2400" dirty="0">
              <a:solidFill>
                <a:srgbClr val="7C96A3">
                  <a:lumMod val="50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3C194-0997-564F-9E36-0B9566FB127D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546F9D-79E2-444B-AE1F-6F0EAB2EFD40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08B3D6-22C3-7642-A2E2-E3522E8A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6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AD15AAD-F6BB-3841-A926-B9E7D8FF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04DAE1-1A7B-F842-BA00-A6E66437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54" y="1288152"/>
            <a:ext cx="5442736" cy="38325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712A30-4CF6-9741-B61D-612D5F3D5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" y="1288152"/>
            <a:ext cx="5413535" cy="3842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7CF13-BCD5-A34E-A4D6-3A45B7731F67}"/>
              </a:ext>
            </a:extLst>
          </p:cNvPr>
          <p:cNvSpPr/>
          <p:nvPr/>
        </p:nvSpPr>
        <p:spPr>
          <a:xfrm>
            <a:off x="761272" y="4912835"/>
            <a:ext cx="7596439" cy="104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300000"/>
              </a:lnSpc>
              <a:buBlip>
                <a:blip r:embed="rId4"/>
              </a:buBlip>
            </a:pPr>
            <a:r>
              <a:rPr lang="el-GR" sz="2500" dirty="0"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500" dirty="0"/>
              <a:t>-</a:t>
            </a:r>
            <a:r>
              <a:rPr lang="en-US" sz="2500" dirty="0" err="1"/>
              <a:t>PhysNet</a:t>
            </a:r>
            <a:r>
              <a:rPr lang="en-US" sz="2500" dirty="0"/>
              <a:t> DA is s</a:t>
            </a:r>
            <a:r>
              <a:rPr lang="fr-FR" sz="2500" dirty="0" err="1"/>
              <a:t>ignificantly</a:t>
            </a:r>
            <a:r>
              <a:rPr lang="fr-FR" sz="2500" dirty="0"/>
              <a:t> </a:t>
            </a:r>
            <a:r>
              <a:rPr lang="fr-FR" sz="2500" dirty="0" err="1"/>
              <a:t>better</a:t>
            </a:r>
            <a:r>
              <a:rPr lang="fr-FR" sz="2500" dirty="0"/>
              <a:t> at </a:t>
            </a:r>
            <a:r>
              <a:rPr lang="fr-FR" sz="2500" dirty="0" err="1"/>
              <a:t>low</a:t>
            </a:r>
            <a:r>
              <a:rPr lang="fr-FR" sz="2500" dirty="0"/>
              <a:t> </a:t>
            </a:r>
            <a:r>
              <a:rPr lang="fr-FR" sz="2500" dirty="0" err="1"/>
              <a:t>energies</a:t>
            </a:r>
            <a:endParaRPr lang="en-US" sz="2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459BF-92AA-8C40-9225-4825F6B70FD0}"/>
              </a:ext>
            </a:extLst>
          </p:cNvPr>
          <p:cNvSpPr/>
          <p:nvPr/>
        </p:nvSpPr>
        <p:spPr>
          <a:xfrm>
            <a:off x="111691" y="6334780"/>
            <a:ext cx="7383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BF85E-8DF0-014F-ABC2-D7312257CD1E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4C0C75-4287-FE46-8FB7-B2CE1103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DAA7B4-D03C-3C4E-B6A5-BD2097FD2EF7}"/>
              </a:ext>
            </a:extLst>
          </p:cNvPr>
          <p:cNvGrpSpPr/>
          <p:nvPr/>
        </p:nvGrpSpPr>
        <p:grpSpPr>
          <a:xfrm>
            <a:off x="1655592" y="3951453"/>
            <a:ext cx="3503130" cy="2089520"/>
            <a:chOff x="5050302" y="3320767"/>
            <a:chExt cx="3280410" cy="23700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45DA4B-2CEA-D541-91DA-7844607D4E77}"/>
                </a:ext>
              </a:extLst>
            </p:cNvPr>
            <p:cNvSpPr/>
            <p:nvPr/>
          </p:nvSpPr>
          <p:spPr>
            <a:xfrm>
              <a:off x="5052762" y="4638989"/>
              <a:ext cx="975360" cy="441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F56D65-7D55-BB4D-8D29-72B8E5EBE6DB}"/>
                </a:ext>
              </a:extLst>
            </p:cNvPr>
            <p:cNvSpPr/>
            <p:nvPr/>
          </p:nvSpPr>
          <p:spPr>
            <a:xfrm>
              <a:off x="5050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E84741A5-D164-204E-8713-AE645F8627D0}"/>
                </a:ext>
              </a:extLst>
            </p:cNvPr>
            <p:cNvCxnSpPr>
              <a:stCxn id="30" idx="2"/>
              <a:endCxn id="24" idx="0"/>
            </p:cNvCxnSpPr>
            <p:nvPr/>
          </p:nvCxnSpPr>
          <p:spPr>
            <a:xfrm flipH="1">
              <a:off x="5540442" y="4195374"/>
              <a:ext cx="114300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97BB870-DB56-954B-83EE-E7088E453A5B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5540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EA6648-9FF0-A54F-94A3-E6C3804B12F2}"/>
                </a:ext>
              </a:extLst>
            </p:cNvPr>
            <p:cNvSpPr/>
            <p:nvPr/>
          </p:nvSpPr>
          <p:spPr>
            <a:xfrm>
              <a:off x="6195762" y="4638989"/>
              <a:ext cx="975360" cy="44196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BE8BF7-046B-6F44-AC81-61E541F4F2BE}"/>
                </a:ext>
              </a:extLst>
            </p:cNvPr>
            <p:cNvSpPr/>
            <p:nvPr/>
          </p:nvSpPr>
          <p:spPr>
            <a:xfrm>
              <a:off x="6193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30" name="Rectangle à coins arrondis 29">
              <a:extLst>
                <a:ext uri="{FF2B5EF4-FFF2-40B4-BE49-F238E27FC236}">
                  <a16:creationId xmlns:a16="http://schemas.microsoft.com/office/drawing/2014/main" id="{9BAB64BE-FE34-374A-9F7B-3F3728AA5ADA}"/>
                </a:ext>
              </a:extLst>
            </p:cNvPr>
            <p:cNvSpPr/>
            <p:nvPr/>
          </p:nvSpPr>
          <p:spPr>
            <a:xfrm>
              <a:off x="6195762" y="3830121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6D01D5B2-9393-3349-BCB9-CAF290E27410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6683443" y="4195374"/>
              <a:ext cx="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F6CDCC12-EB4F-B346-AA46-A6B8F48E2990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>
              <a:off x="6683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77FB27-C292-0841-B8F9-E2EFEF9D6618}"/>
                </a:ext>
              </a:extLst>
            </p:cNvPr>
            <p:cNvSpPr/>
            <p:nvPr/>
          </p:nvSpPr>
          <p:spPr>
            <a:xfrm>
              <a:off x="7342572" y="4639242"/>
              <a:ext cx="975360" cy="44196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F7865A-AA97-194D-A18E-013EB507CCFF}"/>
                </a:ext>
              </a:extLst>
            </p:cNvPr>
            <p:cNvSpPr/>
            <p:nvPr/>
          </p:nvSpPr>
          <p:spPr>
            <a:xfrm>
              <a:off x="7340112" y="5309802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51EA3112-650E-DA47-9BCE-6516D0F3F825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>
              <a:off x="6683443" y="4195374"/>
              <a:ext cx="1146810" cy="443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DB9A7C14-7FE6-3A4B-B2AB-4BD432E3A4E4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7830252" y="5081202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9B2AD86-3CAC-1F4D-A8F7-1C4A80756C9D}"/>
                </a:ext>
              </a:extLst>
            </p:cNvPr>
            <p:cNvSpPr txBox="1"/>
            <p:nvPr/>
          </p:nvSpPr>
          <p:spPr>
            <a:xfrm>
              <a:off x="5484476" y="3320767"/>
              <a:ext cx="2338211" cy="41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Single task learning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490B531-4292-734C-803E-FE436756D36B}"/>
              </a:ext>
            </a:extLst>
          </p:cNvPr>
          <p:cNvGrpSpPr/>
          <p:nvPr/>
        </p:nvGrpSpPr>
        <p:grpSpPr>
          <a:xfrm>
            <a:off x="6916056" y="4080513"/>
            <a:ext cx="3356589" cy="1933810"/>
            <a:chOff x="9170187" y="3611771"/>
            <a:chExt cx="3146499" cy="21037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758C5F-54CA-3441-9815-591DA5E81525}"/>
                </a:ext>
              </a:extLst>
            </p:cNvPr>
            <p:cNvSpPr/>
            <p:nvPr/>
          </p:nvSpPr>
          <p:spPr>
            <a:xfrm>
              <a:off x="9170187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444D48E-C362-444B-924A-E052F6E68F16}"/>
                </a:ext>
              </a:extLst>
            </p:cNvPr>
            <p:cNvCxnSpPr>
              <a:stCxn id="16" idx="2"/>
              <a:endCxn id="14" idx="0"/>
            </p:cNvCxnSpPr>
            <p:nvPr/>
          </p:nvCxnSpPr>
          <p:spPr>
            <a:xfrm flipH="1">
              <a:off x="9665487" y="5080696"/>
              <a:ext cx="1156356" cy="228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8A1D3B-F321-764B-A0AF-E23AF2100D83}"/>
                </a:ext>
              </a:extLst>
            </p:cNvPr>
            <p:cNvSpPr/>
            <p:nvPr/>
          </p:nvSpPr>
          <p:spPr>
            <a:xfrm>
              <a:off x="10250343" y="4638736"/>
              <a:ext cx="1143000" cy="44196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 Model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A47148-B090-9A48-92E6-ACEA30229616}"/>
                </a:ext>
              </a:extLst>
            </p:cNvPr>
            <p:cNvSpPr/>
            <p:nvPr/>
          </p:nvSpPr>
          <p:spPr>
            <a:xfrm>
              <a:off x="10325980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9B787AFA-BD8B-6140-A9AB-1D2839704B05}"/>
                </a:ext>
              </a:extLst>
            </p:cNvPr>
            <p:cNvSpPr/>
            <p:nvPr/>
          </p:nvSpPr>
          <p:spPr>
            <a:xfrm>
              <a:off x="10328427" y="4044884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022AA35-1DFE-A144-B1E9-D8B252E484AB}"/>
                </a:ext>
              </a:extLst>
            </p:cNvPr>
            <p:cNvCxnSpPr>
              <a:stCxn id="18" idx="2"/>
              <a:endCxn id="16" idx="0"/>
            </p:cNvCxnSpPr>
            <p:nvPr/>
          </p:nvCxnSpPr>
          <p:spPr>
            <a:xfrm>
              <a:off x="10816107" y="4410137"/>
              <a:ext cx="5736" cy="228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1B526C3-A944-3642-8CA7-809AD482E289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10821280" y="5080696"/>
              <a:ext cx="562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2ECAB4B4-CBD2-7642-98C3-3ED0E545F10E}"/>
                </a:ext>
              </a:extLst>
            </p:cNvPr>
            <p:cNvCxnSpPr/>
            <p:nvPr/>
          </p:nvCxnSpPr>
          <p:spPr>
            <a:xfrm>
              <a:off x="10832659" y="5080697"/>
              <a:ext cx="1122638" cy="22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AE454CD-4228-FA4C-92F4-0BE769B6D5B0}"/>
                </a:ext>
              </a:extLst>
            </p:cNvPr>
            <p:cNvSpPr txBox="1"/>
            <p:nvPr/>
          </p:nvSpPr>
          <p:spPr>
            <a:xfrm>
              <a:off x="9699247" y="3611771"/>
              <a:ext cx="2218481" cy="401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Multi-task learning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D98EDA-E70A-8243-8BDD-2A4CDFABBC2D}"/>
                </a:ext>
              </a:extLst>
            </p:cNvPr>
            <p:cNvSpPr/>
            <p:nvPr/>
          </p:nvSpPr>
          <p:spPr>
            <a:xfrm>
              <a:off x="11326086" y="5334568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EA6EF9B-7F19-0A47-B0BD-067F284AB442}"/>
              </a:ext>
            </a:extLst>
          </p:cNvPr>
          <p:cNvCxnSpPr>
            <a:cxnSpLocks/>
          </p:cNvCxnSpPr>
          <p:nvPr/>
        </p:nvCxnSpPr>
        <p:spPr>
          <a:xfrm>
            <a:off x="5721927" y="5024499"/>
            <a:ext cx="1174439" cy="0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425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2DA3C0B-6083-7A4B-92E6-B3BB33D0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99855"/>
            <a:ext cx="10824714" cy="387372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More to come 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assessing</a:t>
            </a:r>
            <a:r>
              <a:rPr lang="fr-FR" dirty="0"/>
              <a:t> the </a:t>
            </a:r>
            <a:r>
              <a:rPr lang="fr-FR" dirty="0" err="1"/>
              <a:t>sensitivity</a:t>
            </a:r>
            <a:r>
              <a:rPr lang="fr-FR" dirty="0"/>
              <a:t> gain on real data…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3A4226-20E8-E140-B46A-AF8A3583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1271A4-CD15-A341-83E5-30B91847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8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C83266C-AE67-1144-A1CE-C34DF974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357745"/>
            <a:ext cx="10824714" cy="48158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real use-case: Imaging </a:t>
            </a:r>
            <a:r>
              <a:rPr lang="fr-FR" dirty="0" err="1"/>
              <a:t>Atmospheric</a:t>
            </a:r>
            <a:r>
              <a:rPr lang="fr-FR" dirty="0"/>
              <a:t>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telescopes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reconstruction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 points  not 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Stereoscopy</a:t>
            </a:r>
            <a:r>
              <a:rPr lang="fr-FR" dirty="0"/>
              <a:t> : </a:t>
            </a:r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in CTA</a:t>
            </a:r>
          </a:p>
          <a:p>
            <a:r>
              <a:rPr lang="fr-FR" dirty="0"/>
              <a:t>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are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ivnented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structure </a:t>
            </a:r>
            <a:r>
              <a:rPr lang="fr-FR" dirty="0" err="1"/>
              <a:t>itself</a:t>
            </a:r>
            <a:r>
              <a:rPr lang="fr-FR" dirty="0"/>
              <a:t> of the network and </a:t>
            </a:r>
            <a:r>
              <a:rPr lang="fr-FR" dirty="0" err="1"/>
              <a:t>thus</a:t>
            </a:r>
            <a:r>
              <a:rPr lang="fr-FR" dirty="0"/>
              <a:t> the relation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learnt</a:t>
            </a:r>
            <a:endParaRPr lang="fr-FR" dirty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A1806DA-1384-F942-A96E-361918B2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important points not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871651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D5B9008-92C2-A747-915D-1679CA4B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400" i="1" dirty="0" err="1"/>
              <a:t>Sebastian</a:t>
            </a:r>
            <a:r>
              <a:rPr lang="fr-FR" sz="1400" i="1" dirty="0"/>
              <a:t> </a:t>
            </a:r>
            <a:r>
              <a:rPr lang="fr-FR" sz="1400" i="1" dirty="0" err="1"/>
              <a:t>Ruder</a:t>
            </a:r>
            <a:r>
              <a:rPr lang="fr-FR" sz="1400" i="1" dirty="0"/>
              <a:t> (2017). An </a:t>
            </a:r>
            <a:r>
              <a:rPr lang="fr-FR" sz="1400" i="1" dirty="0" err="1"/>
              <a:t>Overview</a:t>
            </a:r>
            <a:r>
              <a:rPr lang="fr-FR" sz="1400" i="1" dirty="0"/>
              <a:t> of Multi-</a:t>
            </a:r>
            <a:r>
              <a:rPr lang="fr-FR" sz="1400" i="1" dirty="0" err="1"/>
              <a:t>Task</a:t>
            </a:r>
            <a:r>
              <a:rPr lang="fr-FR" sz="1400" i="1" dirty="0"/>
              <a:t> Learning in </a:t>
            </a:r>
            <a:r>
              <a:rPr lang="fr-FR" sz="1400" i="1" dirty="0" err="1"/>
              <a:t>Deep</a:t>
            </a:r>
            <a:r>
              <a:rPr lang="fr-FR" sz="1400" i="1" dirty="0"/>
              <a:t> Neural Networks. </a:t>
            </a:r>
            <a:r>
              <a:rPr lang="fr-FR" sz="1400" i="1" dirty="0" err="1"/>
              <a:t>arXiv</a:t>
            </a:r>
            <a:r>
              <a:rPr lang="fr-FR" sz="1400" i="1" dirty="0"/>
              <a:t> </a:t>
            </a:r>
            <a:r>
              <a:rPr lang="fr-FR" sz="1400" i="1" dirty="0" err="1"/>
              <a:t>preprint</a:t>
            </a:r>
            <a:r>
              <a:rPr lang="fr-FR" sz="1400" i="1" dirty="0"/>
              <a:t> arXiv:1706.05098.</a:t>
            </a:r>
          </a:p>
          <a:p>
            <a:r>
              <a:rPr lang="fr-FR" sz="1400" dirty="0">
                <a:hlinkClick r:id="rId2"/>
              </a:rPr>
              <a:t>https://www.coursera.org/lecture/machine-learning-projects/multi-task-learning-l9zia</a:t>
            </a:r>
            <a:endParaRPr lang="fr-FR" sz="1400" dirty="0"/>
          </a:p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</a:p>
          <a:p>
            <a:r>
              <a:rPr lang="fr-FR" sz="1400" dirty="0" err="1"/>
              <a:t>Zhanpeng</a:t>
            </a:r>
            <a:r>
              <a:rPr lang="fr-FR" sz="1400" dirty="0"/>
              <a:t> Zhang, Ping </a:t>
            </a:r>
            <a:r>
              <a:rPr lang="fr-FR" sz="1400" dirty="0" err="1"/>
              <a:t>Luo</a:t>
            </a:r>
            <a:r>
              <a:rPr lang="fr-FR" sz="1400" dirty="0"/>
              <a:t>, Chen Change </a:t>
            </a:r>
            <a:r>
              <a:rPr lang="fr-FR" sz="1400" dirty="0" err="1"/>
              <a:t>Loy</a:t>
            </a:r>
            <a:r>
              <a:rPr lang="fr-FR" sz="1400" dirty="0"/>
              <a:t>, et al. “Facial Landmark </a:t>
            </a:r>
            <a:r>
              <a:rPr lang="fr-FR" sz="1400" dirty="0" err="1"/>
              <a:t>Detection</a:t>
            </a:r>
            <a:r>
              <a:rPr lang="fr-FR" sz="1400" dirty="0"/>
              <a:t> by </a:t>
            </a:r>
            <a:r>
              <a:rPr lang="fr-FR" sz="1400" dirty="0" err="1"/>
              <a:t>Deep</a:t>
            </a:r>
            <a:r>
              <a:rPr lang="fr-FR" sz="1400" dirty="0"/>
              <a:t> Multi-</a:t>
            </a:r>
            <a:r>
              <a:rPr lang="fr-FR" sz="1400" dirty="0" err="1"/>
              <a:t>task</a:t>
            </a:r>
            <a:r>
              <a:rPr lang="fr-FR" sz="1400" dirty="0"/>
              <a:t> Learning”. In: Computer Vision — ECCV 2014: 13th </a:t>
            </a:r>
            <a:r>
              <a:rPr lang="fr-FR" sz="1400" dirty="0" err="1"/>
              <a:t>European</a:t>
            </a:r>
            <a:r>
              <a:rPr lang="fr-FR" sz="1400" dirty="0"/>
              <a:t> </a:t>
            </a:r>
            <a:r>
              <a:rPr lang="fr-FR" sz="1400" dirty="0" err="1"/>
              <a:t>Conference</a:t>
            </a:r>
            <a:r>
              <a:rPr lang="fr-FR" sz="1400" dirty="0"/>
              <a:t>, Zurich, </a:t>
            </a:r>
            <a:r>
              <a:rPr lang="fr-FR" sz="1400" dirty="0" err="1"/>
              <a:t>Switzerland</a:t>
            </a:r>
            <a:r>
              <a:rPr lang="fr-FR" sz="1400" dirty="0"/>
              <a:t>, Cham: Springer International </a:t>
            </a:r>
            <a:r>
              <a:rPr lang="fr-FR" sz="1400" dirty="0" err="1"/>
              <a:t>Publishing</a:t>
            </a:r>
            <a:r>
              <a:rPr lang="fr-FR" sz="1400" dirty="0"/>
              <a:t>, 2014, pp. 94–108.</a:t>
            </a:r>
          </a:p>
          <a:p>
            <a:pPr marL="0" indent="0">
              <a:buNone/>
            </a:pPr>
            <a:endParaRPr lang="fr-FR" sz="1400" i="1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3CB6CC-5FA9-334E-9A81-18C21668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48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E1B1F24-92C0-DA49-A029-C674934C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500" dirty="0" err="1"/>
              <a:t>What</a:t>
            </a:r>
            <a:r>
              <a:rPr lang="fr-FR" sz="2500" dirty="0"/>
              <a:t> : </a:t>
            </a:r>
            <a:r>
              <a:rPr lang="fr-FR" sz="2500" dirty="0" err="1"/>
              <a:t>learning</a:t>
            </a:r>
            <a:r>
              <a:rPr lang="fr-FR" sz="2500" dirty="0"/>
              <a:t> to </a:t>
            </a:r>
            <a:r>
              <a:rPr lang="fr-FR" sz="2500" dirty="0" err="1"/>
              <a:t>predict</a:t>
            </a:r>
            <a:r>
              <a:rPr lang="fr-FR" sz="2500" dirty="0"/>
              <a:t> multiple outputs </a:t>
            </a:r>
            <a:r>
              <a:rPr lang="fr-FR" sz="2500" dirty="0" err="1"/>
              <a:t>that</a:t>
            </a:r>
            <a:r>
              <a:rPr lang="fr-FR" sz="2500" dirty="0"/>
              <a:t> have </a:t>
            </a:r>
            <a:r>
              <a:rPr lang="fr-FR" sz="2500" dirty="0" err="1"/>
              <a:t>some</a:t>
            </a:r>
            <a:r>
              <a:rPr lang="fr-FR" sz="2500" dirty="0"/>
              <a:t> sort of </a:t>
            </a:r>
            <a:r>
              <a:rPr lang="fr-FR" sz="2500" dirty="0" err="1"/>
              <a:t>relationship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them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/>
              <a:t>Learning a </a:t>
            </a:r>
            <a:r>
              <a:rPr lang="fr-FR" sz="2500" dirty="0" err="1"/>
              <a:t>specific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might</a:t>
            </a:r>
            <a:r>
              <a:rPr lang="fr-FR" sz="2500" dirty="0"/>
              <a:t> help </a:t>
            </a:r>
            <a:r>
              <a:rPr lang="fr-FR" sz="2500" dirty="0" err="1"/>
              <a:t>learning</a:t>
            </a:r>
            <a:r>
              <a:rPr lang="fr-FR" sz="2500" dirty="0"/>
              <a:t> a </a:t>
            </a:r>
            <a:r>
              <a:rPr lang="fr-FR" sz="2500" dirty="0" err="1"/>
              <a:t>related</a:t>
            </a:r>
            <a:r>
              <a:rPr lang="fr-FR" sz="2500" dirty="0"/>
              <a:t> but </a:t>
            </a:r>
            <a:r>
              <a:rPr lang="fr-FR" sz="2500" dirty="0" err="1"/>
              <a:t>different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 err="1"/>
              <a:t>Happens</a:t>
            </a:r>
            <a:r>
              <a:rPr lang="fr-FR" sz="2500" dirty="0"/>
              <a:t> in </a:t>
            </a:r>
            <a:r>
              <a:rPr lang="fr-FR" sz="2500" dirty="0" err="1"/>
              <a:t>Human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r>
              <a:rPr lang="fr-FR" sz="2500" dirty="0"/>
              <a:t> </a:t>
            </a:r>
            <a:r>
              <a:rPr lang="fr-FR" sz="2500" dirty="0" err="1"/>
              <a:t>too</a:t>
            </a:r>
            <a:endParaRPr lang="fr-FR" sz="2500" dirty="0"/>
          </a:p>
          <a:p>
            <a:pPr lvl="1"/>
            <a:r>
              <a:rPr lang="fr-FR" sz="2500" dirty="0"/>
              <a:t>Learning to </a:t>
            </a:r>
            <a:r>
              <a:rPr lang="fr-FR" sz="2500" dirty="0" err="1"/>
              <a:t>dissociate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sounds</a:t>
            </a:r>
            <a:r>
              <a:rPr lang="fr-FR" sz="2500" dirty="0"/>
              <a:t> </a:t>
            </a:r>
            <a:r>
              <a:rPr lang="fr-FR" sz="2500" dirty="0" err="1"/>
              <a:t>will</a:t>
            </a:r>
            <a:r>
              <a:rPr lang="fr-FR" sz="2500" dirty="0"/>
              <a:t> help </a:t>
            </a:r>
            <a:r>
              <a:rPr lang="fr-FR" sz="2500" dirty="0" err="1"/>
              <a:t>recognize</a:t>
            </a:r>
            <a:r>
              <a:rPr lang="fr-FR" sz="2500" dirty="0"/>
              <a:t> people </a:t>
            </a:r>
            <a:r>
              <a:rPr lang="fr-FR" sz="2500" dirty="0" err="1"/>
              <a:t>from</a:t>
            </a:r>
            <a:r>
              <a:rPr lang="fr-FR" sz="2500" dirty="0"/>
              <a:t> </a:t>
            </a:r>
            <a:r>
              <a:rPr lang="fr-FR" sz="2500" dirty="0" err="1"/>
              <a:t>their</a:t>
            </a:r>
            <a:r>
              <a:rPr lang="fr-FR" sz="2500" dirty="0"/>
              <a:t> </a:t>
            </a:r>
            <a:r>
              <a:rPr lang="fr-FR" sz="2500" dirty="0" err="1"/>
              <a:t>voice</a:t>
            </a:r>
            <a:endParaRPr lang="fr-FR" sz="2500" dirty="0"/>
          </a:p>
          <a:p>
            <a:pPr lvl="1"/>
            <a:r>
              <a:rPr lang="fr-FR" sz="2500" dirty="0"/>
              <a:t>Or </a:t>
            </a:r>
            <a:r>
              <a:rPr lang="fr-FR" sz="2500" dirty="0" err="1"/>
              <a:t>waxing</a:t>
            </a:r>
            <a:r>
              <a:rPr lang="fr-FR" sz="2500" dirty="0"/>
              <a:t> a car </a:t>
            </a:r>
            <a:r>
              <a:rPr lang="fr-FR" sz="2500" dirty="0" err="1"/>
              <a:t>will</a:t>
            </a:r>
            <a:r>
              <a:rPr lang="fr-FR" sz="2500" dirty="0"/>
              <a:t> help to </a:t>
            </a:r>
            <a:r>
              <a:rPr lang="fr-FR" sz="2500" dirty="0" err="1"/>
              <a:t>learn</a:t>
            </a:r>
            <a:r>
              <a:rPr lang="fr-FR" sz="2500" dirty="0"/>
              <a:t> </a:t>
            </a:r>
            <a:r>
              <a:rPr lang="fr-FR" sz="2500" dirty="0" err="1"/>
              <a:t>karate</a:t>
            </a:r>
            <a:r>
              <a:rPr lang="fr-FR" sz="2500" dirty="0"/>
              <a:t>… </a:t>
            </a:r>
          </a:p>
          <a:p>
            <a:pPr lvl="1"/>
            <a:endParaRPr lang="fr-FR" sz="2500" dirty="0"/>
          </a:p>
          <a:p>
            <a:r>
              <a:rPr lang="fr-FR" sz="2200" dirty="0" err="1"/>
              <a:t>Caruana</a:t>
            </a:r>
            <a:r>
              <a:rPr lang="fr-FR" sz="2200" dirty="0"/>
              <a:t>, R. </a:t>
            </a:r>
            <a:r>
              <a:rPr lang="fr-FR" sz="2200" dirty="0" err="1"/>
              <a:t>Multitask</a:t>
            </a:r>
            <a:r>
              <a:rPr lang="fr-FR" sz="2200" dirty="0"/>
              <a:t> Learning. </a:t>
            </a:r>
            <a:br>
              <a:rPr lang="fr-FR" sz="2200" dirty="0"/>
            </a:br>
            <a:r>
              <a:rPr lang="fr-FR" sz="2200" i="1" dirty="0"/>
              <a:t>Machine Learning</a:t>
            </a:r>
            <a:r>
              <a:rPr lang="fr-FR" sz="2200" dirty="0"/>
              <a:t> </a:t>
            </a:r>
            <a:r>
              <a:rPr lang="fr-FR" sz="2200" b="1" dirty="0"/>
              <a:t>28, </a:t>
            </a:r>
            <a:r>
              <a:rPr lang="fr-FR" sz="2200" dirty="0"/>
              <a:t>41–75 (1997).</a:t>
            </a:r>
            <a:br>
              <a:rPr lang="fr-FR" sz="2200" dirty="0"/>
            </a:br>
            <a:r>
              <a:rPr lang="fr-FR" sz="2200" dirty="0"/>
              <a:t>https://</a:t>
            </a:r>
            <a:r>
              <a:rPr lang="fr-FR" sz="2200" dirty="0" err="1"/>
              <a:t>doi.org</a:t>
            </a:r>
            <a:r>
              <a:rPr lang="fr-FR" sz="2200" dirty="0"/>
              <a:t>/10.1023/A:1007379606734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A17389-C45C-A04E-AAF5-37EE93ED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6EF6DA-293B-504D-953B-3827C04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42" y="4475851"/>
            <a:ext cx="3330606" cy="20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31E8A4-6555-134D-9B58-7526C170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Implicit</a:t>
            </a:r>
            <a:r>
              <a:rPr lang="fr-FR" dirty="0"/>
              <a:t> data augmentation</a:t>
            </a:r>
          </a:p>
          <a:p>
            <a:endParaRPr lang="fr-FR" dirty="0"/>
          </a:p>
          <a:p>
            <a:r>
              <a:rPr lang="fr-FR" dirty="0"/>
              <a:t>Attention </a:t>
            </a:r>
            <a:r>
              <a:rPr lang="fr-FR" dirty="0" err="1"/>
              <a:t>focusing</a:t>
            </a:r>
            <a:r>
              <a:rPr lang="fr-FR" dirty="0"/>
              <a:t>: </a:t>
            </a:r>
            <a:r>
              <a:rPr lang="fr-FR" dirty="0" err="1"/>
              <a:t>having</a:t>
            </a:r>
            <a:r>
              <a:rPr lang="fr-FR" dirty="0"/>
              <a:t> more </a:t>
            </a:r>
            <a:r>
              <a:rPr lang="fr-FR" dirty="0" err="1"/>
              <a:t>tasks</a:t>
            </a:r>
            <a:r>
              <a:rPr lang="fr-FR" dirty="0"/>
              <a:t> help </a:t>
            </a:r>
            <a:r>
              <a:rPr lang="fr-FR" dirty="0" err="1"/>
              <a:t>focusing</a:t>
            </a:r>
            <a:r>
              <a:rPr lang="fr-FR" dirty="0"/>
              <a:t> on relevant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Regularization</a:t>
            </a:r>
            <a:r>
              <a:rPr lang="fr-FR" dirty="0"/>
              <a:t>: the model </a:t>
            </a:r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(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Improves</a:t>
            </a:r>
            <a:r>
              <a:rPr lang="fr-FR" dirty="0"/>
              <a:t> cross-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coherence</a:t>
            </a:r>
            <a:endParaRPr lang="fr-FR" dirty="0"/>
          </a:p>
          <a:p>
            <a:pPr lvl="1"/>
            <a:r>
              <a:rPr lang="fr-FR" dirty="0"/>
              <a:t>Exemple: </a:t>
            </a:r>
            <a:r>
              <a:rPr lang="fr-FR" dirty="0" err="1"/>
              <a:t>predicting</a:t>
            </a:r>
            <a:r>
              <a:rPr lang="fr-FR" dirty="0"/>
              <a:t> animal type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(</a:t>
            </a:r>
            <a:r>
              <a:rPr lang="fr-FR" dirty="0" err="1"/>
              <a:t>probably</a:t>
            </a:r>
            <a:r>
              <a:rPr lang="fr-FR" dirty="0"/>
              <a:t>)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green cats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3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F7E482-F4FF-7C42-BACB-861DA188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50942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Training on a set of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low-level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lack</a:t>
            </a:r>
            <a:r>
              <a:rPr lang="fr-FR" dirty="0"/>
              <a:t> data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but have a lot of data for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limited</a:t>
            </a:r>
            <a:r>
              <a:rPr lang="fr-FR" dirty="0"/>
              <a:t> in the size of the model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(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face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)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transfert </a:t>
            </a:r>
            <a:r>
              <a:rPr lang="fr-FR" dirty="0" err="1"/>
              <a:t>learning</a:t>
            </a:r>
            <a:r>
              <a:rPr lang="fr-FR" dirty="0"/>
              <a:t> but </a:t>
            </a:r>
            <a:r>
              <a:rPr lang="fr-FR" dirty="0" err="1"/>
              <a:t>can</a:t>
            </a:r>
            <a:r>
              <a:rPr lang="fr-FR" dirty="0"/>
              <a:t> help in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ways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2A2B79-77C3-0147-B2F6-819D715F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727129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5F3A0A77-5135-0542-AA67-57FE54F94EEA}"/>
    </a:ext>
  </a:extLst>
</a:theme>
</file>

<file path=ppt/theme/theme2.xml><?xml version="1.0" encoding="utf-8"?>
<a:theme xmlns:a="http://schemas.openxmlformats.org/drawingml/2006/main" name="standard_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3.xml><?xml version="1.0" encoding="utf-8"?>
<a:theme xmlns:a="http://schemas.openxmlformats.org/drawingml/2006/main" name="no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11453</TotalTime>
  <Words>2251</Words>
  <Application>Microsoft Macintosh PowerPoint</Application>
  <PresentationFormat>Grand écran</PresentationFormat>
  <Paragraphs>445</Paragraphs>
  <Slides>62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62</vt:i4>
      </vt:variant>
    </vt:vector>
  </HeadingPairs>
  <TitlesOfParts>
    <vt:vector size="77" baseType="lpstr">
      <vt:lpstr>-apple-system</vt:lpstr>
      <vt:lpstr>Andale Mono</vt:lpstr>
      <vt:lpstr>Arial</vt:lpstr>
      <vt:lpstr>Calibri</vt:lpstr>
      <vt:lpstr>Calibri Light</vt:lpstr>
      <vt:lpstr>Georgia</vt:lpstr>
      <vt:lpstr>Linux Biolinum G</vt:lpstr>
      <vt:lpstr>Roboto</vt:lpstr>
      <vt:lpstr>Roboto Slab</vt:lpstr>
      <vt:lpstr>Symbol</vt:lpstr>
      <vt:lpstr>Wingdings</vt:lpstr>
      <vt:lpstr>Wingdings 3</vt:lpstr>
      <vt:lpstr>Conception personnalisée</vt:lpstr>
      <vt:lpstr>standard_logo</vt:lpstr>
      <vt:lpstr>nologo</vt:lpstr>
      <vt:lpstr>Multi-task learning for astroparticle physics SOS 2021 Thomas Vuillaume, Mikael Jacquemont</vt:lpstr>
      <vt:lpstr>Plan and objective for today</vt:lpstr>
      <vt:lpstr>Run it yourself</vt:lpstr>
      <vt:lpstr>Présentation PowerPoint</vt:lpstr>
      <vt:lpstr>Multitask learning</vt:lpstr>
      <vt:lpstr>Multitask learning</vt:lpstr>
      <vt:lpstr>Multitask learning</vt:lpstr>
      <vt:lpstr>Présentation PowerPoint</vt:lpstr>
      <vt:lpstr>Présentation PowerPoint</vt:lpstr>
      <vt:lpstr>Auxilliary tasks</vt:lpstr>
      <vt:lpstr>Présentation PowerPoint</vt:lpstr>
      <vt:lpstr>Présentation PowerPoint</vt:lpstr>
      <vt:lpstr>The Cherenkov Telescope Array</vt:lpstr>
      <vt:lpstr>The Cherenkov Telescope Array</vt:lpstr>
      <vt:lpstr>The Cherenkov Telescope Array</vt:lpstr>
      <vt:lpstr>The Cherenkov Telescope Array</vt:lpstr>
      <vt:lpstr>From emission to discovery</vt:lpstr>
      <vt:lpstr>How does it work?</vt:lpstr>
      <vt:lpstr>The problem</vt:lpstr>
      <vt:lpstr>Présentation PowerPoint</vt:lpstr>
      <vt:lpstr>1. Signal extraction: calibration and integration</vt:lpstr>
      <vt:lpstr>2. Parameters extraction</vt:lpstr>
      <vt:lpstr>Présentation PowerPoint</vt:lpstr>
      <vt:lpstr>Présentation PowerPoint</vt:lpstr>
      <vt:lpstr>Parallel approach</vt:lpstr>
      <vt:lpstr>A serial approach</vt:lpstr>
      <vt:lpstr>A mixed approach</vt:lpstr>
      <vt:lpstr>Adding intermediate parameters</vt:lpstr>
      <vt:lpstr>Présentation PowerPoint</vt:lpstr>
      <vt:lpstr>Présentation PowerPoint</vt:lpstr>
      <vt:lpstr>Présentation PowerPoint</vt:lpstr>
      <vt:lpstr>Présentation PowerPoint</vt:lpstr>
      <vt:lpstr>Hard parameter sharing</vt:lpstr>
      <vt:lpstr>Soft parameter sharing</vt:lpstr>
      <vt:lpstr>Présentation PowerPoint</vt:lpstr>
      <vt:lpstr>Why we need task balancing</vt:lpstr>
      <vt:lpstr>loss balancing with uncertainty</vt:lpstr>
      <vt:lpstr>loss balancing using GradNorm</vt:lpstr>
      <vt:lpstr>loss balancing using GradNorm</vt:lpstr>
      <vt:lpstr>loss balancing using Pareto MTL</vt:lpstr>
      <vt:lpstr>Attention mechanisms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hexagonal images and pixels issue</vt:lpstr>
      <vt:lpstr>Going deeper</vt:lpstr>
      <vt:lpstr>Indexed convolutions</vt:lpstr>
      <vt:lpstr>Indexed convolutions</vt:lpstr>
      <vt:lpstr>Présentation PowerPoint</vt:lpstr>
      <vt:lpstr>Présentation PowerPoint</vt:lpstr>
      <vt:lpstr>GammaLearn - gPhysNet</vt:lpstr>
      <vt:lpstr>GammaLearn - classification </vt:lpstr>
      <vt:lpstr>GammaLearn - regression</vt:lpstr>
      <vt:lpstr>Attention please!</vt:lpstr>
      <vt:lpstr>GammaLearn - regression</vt:lpstr>
      <vt:lpstr>Comparison with standard analysis</vt:lpstr>
      <vt:lpstr>Comparison with standard analysis</vt:lpstr>
      <vt:lpstr>Présentation PowerPoint</vt:lpstr>
      <vt:lpstr>Some important points not covered here… </vt:lpstr>
      <vt:lpstr>Some useful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 - 14/01/2020 Thomas Vuillaume</dc:title>
  <dc:creator>Thomas Vuillaume</dc:creator>
  <cp:lastModifiedBy>Thomas Vuillaume</cp:lastModifiedBy>
  <cp:revision>98</cp:revision>
  <cp:lastPrinted>2021-01-28T14:36:08Z</cp:lastPrinted>
  <dcterms:created xsi:type="dcterms:W3CDTF">2021-01-19T14:02:56Z</dcterms:created>
  <dcterms:modified xsi:type="dcterms:W3CDTF">2021-01-28T14:38:00Z</dcterms:modified>
</cp:coreProperties>
</file>